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83" r:id="rId1"/>
  </p:sldMasterIdLst>
  <p:notesMasterIdLst>
    <p:notesMasterId r:id="rId72"/>
  </p:notesMasterIdLst>
  <p:sldIdLst>
    <p:sldId id="256" r:id="rId2"/>
    <p:sldId id="258" r:id="rId3"/>
    <p:sldId id="312" r:id="rId4"/>
    <p:sldId id="307" r:id="rId5"/>
    <p:sldId id="259" r:id="rId6"/>
    <p:sldId id="260" r:id="rId7"/>
    <p:sldId id="310" r:id="rId8"/>
    <p:sldId id="257" r:id="rId9"/>
    <p:sldId id="308" r:id="rId10"/>
    <p:sldId id="261" r:id="rId11"/>
    <p:sldId id="262" r:id="rId12"/>
    <p:sldId id="263" r:id="rId13"/>
    <p:sldId id="275" r:id="rId14"/>
    <p:sldId id="276" r:id="rId15"/>
    <p:sldId id="328" r:id="rId16"/>
    <p:sldId id="286" r:id="rId17"/>
    <p:sldId id="325" r:id="rId18"/>
    <p:sldId id="324" r:id="rId19"/>
    <p:sldId id="327" r:id="rId20"/>
    <p:sldId id="323" r:id="rId21"/>
    <p:sldId id="313" r:id="rId22"/>
    <p:sldId id="277" r:id="rId23"/>
    <p:sldId id="285" r:id="rId24"/>
    <p:sldId id="301" r:id="rId25"/>
    <p:sldId id="306" r:id="rId26"/>
    <p:sldId id="269" r:id="rId27"/>
    <p:sldId id="272" r:id="rId28"/>
    <p:sldId id="315" r:id="rId29"/>
    <p:sldId id="287" r:id="rId30"/>
    <p:sldId id="288" r:id="rId31"/>
    <p:sldId id="291" r:id="rId32"/>
    <p:sldId id="292" r:id="rId33"/>
    <p:sldId id="317" r:id="rId34"/>
    <p:sldId id="278" r:id="rId35"/>
    <p:sldId id="283" r:id="rId36"/>
    <p:sldId id="271" r:id="rId37"/>
    <p:sldId id="280" r:id="rId38"/>
    <p:sldId id="279" r:id="rId39"/>
    <p:sldId id="281" r:id="rId40"/>
    <p:sldId id="282" r:id="rId41"/>
    <p:sldId id="318" r:id="rId42"/>
    <p:sldId id="289" r:id="rId43"/>
    <p:sldId id="319" r:id="rId44"/>
    <p:sldId id="294" r:id="rId45"/>
    <p:sldId id="296" r:id="rId46"/>
    <p:sldId id="298" r:id="rId47"/>
    <p:sldId id="297" r:id="rId48"/>
    <p:sldId id="299" r:id="rId49"/>
    <p:sldId id="295" r:id="rId50"/>
    <p:sldId id="314" r:id="rId51"/>
    <p:sldId id="316" r:id="rId52"/>
    <p:sldId id="270" r:id="rId53"/>
    <p:sldId id="274" r:id="rId54"/>
    <p:sldId id="264" r:id="rId55"/>
    <p:sldId id="293" r:id="rId56"/>
    <p:sldId id="311" r:id="rId57"/>
    <p:sldId id="265" r:id="rId58"/>
    <p:sldId id="268" r:id="rId59"/>
    <p:sldId id="267" r:id="rId60"/>
    <p:sldId id="329" r:id="rId61"/>
    <p:sldId id="284" r:id="rId62"/>
    <p:sldId id="322" r:id="rId63"/>
    <p:sldId id="300" r:id="rId64"/>
    <p:sldId id="320" r:id="rId65"/>
    <p:sldId id="290" r:id="rId66"/>
    <p:sldId id="321" r:id="rId67"/>
    <p:sldId id="302" r:id="rId68"/>
    <p:sldId id="303" r:id="rId69"/>
    <p:sldId id="304" r:id="rId70"/>
    <p:sldId id="305" r:id="rId71"/>
  </p:sldIdLst>
  <p:sldSz cx="12192000" cy="6858000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651" autoAdjust="0"/>
    <p:restoredTop sz="95887" autoAdjust="0"/>
  </p:normalViewPr>
  <p:slideViewPr>
    <p:cSldViewPr snapToGrid="0">
      <p:cViewPr varScale="1">
        <p:scale>
          <a:sx n="114" d="100"/>
          <a:sy n="114" d="100"/>
        </p:scale>
        <p:origin x="66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pt-P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36592EC6-5A83-49E7-90B3-C3A79E6C41BE}" type="datetimeFigureOut">
              <a:rPr lang="pt-PT" smtClean="0"/>
              <a:t>21/07/2022</a:t>
            </a:fld>
            <a:endParaRPr lang="pt-P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pt-P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249E601C-C450-47E1-B990-E40DA3095D4F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3168671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548312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18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019104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19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1999628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20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8651770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22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4121045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23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253993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24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2694231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25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495582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26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3978212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27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53284638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29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2526026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667786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30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1018871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31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5826715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32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92328259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34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25777307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35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52332877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36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59307760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37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28198650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38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66455452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39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78160445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40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2477150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10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63127484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42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85536554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44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63282432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45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83155895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46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33746863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47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55279933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48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80459700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49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03052142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51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29869243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52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32462414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53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9676881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11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0270476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54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55853098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55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27816892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57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99034095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58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32919552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59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70697517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61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64943678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63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8046684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65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28147303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67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43458506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68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317778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12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1471055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69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66599590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70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548145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13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0931772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14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7371046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16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6149671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17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914838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DBCB05-EA7E-44DC-97BE-58A805AD25BC}" type="datetime1">
              <a:rPr lang="pt-PT" smtClean="0"/>
              <a:t>21/07/2022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1713684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592A08-58DB-4CD7-9227-BCA0FCAF4AE3}" type="datetime1">
              <a:rPr lang="pt-PT" smtClean="0"/>
              <a:t>21/07/2022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4073871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9F6664-E0C7-4017-8A50-570C06B0E7C0}" type="datetime1">
              <a:rPr lang="pt-PT" smtClean="0"/>
              <a:t>21/07/2022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651447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3A9CCE-D00E-43FA-8FDB-8FEBC374F1C6}" type="datetime1">
              <a:rPr lang="pt-PT" smtClean="0"/>
              <a:t>21/07/2022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368280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C79A8A-93CD-482C-9E1D-915CF5FDBFC1}" type="datetime1">
              <a:rPr lang="pt-PT" smtClean="0"/>
              <a:t>21/07/2022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3314577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11E9C-3E3D-4AEE-8A25-B2C48F1A6A5C}" type="datetime1">
              <a:rPr lang="pt-PT" smtClean="0"/>
              <a:t>21/07/2022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8641295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64AB5-A0C1-4319-8DD1-CDAB34C10BCE}" type="datetime1">
              <a:rPr lang="pt-PT" smtClean="0"/>
              <a:t>21/07/2022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071777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9E19E-80D2-4EB3-97E8-45865D57D424}" type="datetime1">
              <a:rPr lang="pt-PT" smtClean="0"/>
              <a:t>21/07/2022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7424002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A6D6C-BE12-40BD-A9B2-43DEDDE28154}" type="datetime1">
              <a:rPr lang="pt-PT" smtClean="0"/>
              <a:t>21/07/2022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7747574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A2D30-95BD-49E5-9EEE-7F8336ADB62A}" type="datetime1">
              <a:rPr lang="pt-PT" smtClean="0"/>
              <a:t>21/07/2022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984864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6E8BAF-32BA-4955-9962-488BB89F2AE2}" type="datetime1">
              <a:rPr lang="pt-PT" smtClean="0"/>
              <a:t>21/07/2022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5739725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74EE7-453F-4704-BEB1-A7F76D65F11D}" type="datetime1">
              <a:rPr lang="pt-PT" smtClean="0"/>
              <a:t>21/07/2022</a:t>
            </a:fld>
            <a:endParaRPr lang="pt-P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007088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79F51-A163-481D-9BF2-9E91AACDDD45}" type="datetime1">
              <a:rPr lang="pt-PT" smtClean="0"/>
              <a:t>21/07/2022</a:t>
            </a:fld>
            <a:endParaRPr lang="pt-P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3340699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1D494-7F59-4819-916D-F6591409D77E}" type="datetime1">
              <a:rPr lang="pt-PT" smtClean="0"/>
              <a:t>21/07/2022</a:t>
            </a:fld>
            <a:endParaRPr lang="pt-P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623601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EC3504-A377-4E23-819B-2E40407CC374}" type="datetime1">
              <a:rPr lang="pt-PT" smtClean="0"/>
              <a:t>21/07/2022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6404184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82BBA2-D950-4474-80FC-782A8D010538}" type="datetime1">
              <a:rPr lang="pt-PT" smtClean="0"/>
              <a:t>21/07/2022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4659862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D6EE17-35F2-4844-810C-CEAEE4FAFF1D}" type="datetime1">
              <a:rPr lang="pt-PT" smtClean="0"/>
              <a:t>21/07/2022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931792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4" r:id="rId1"/>
    <p:sldLayoutId id="2147483885" r:id="rId2"/>
    <p:sldLayoutId id="2147483886" r:id="rId3"/>
    <p:sldLayoutId id="2147483887" r:id="rId4"/>
    <p:sldLayoutId id="2147483888" r:id="rId5"/>
    <p:sldLayoutId id="2147483889" r:id="rId6"/>
    <p:sldLayoutId id="2147483890" r:id="rId7"/>
    <p:sldLayoutId id="2147483891" r:id="rId8"/>
    <p:sldLayoutId id="2147483892" r:id="rId9"/>
    <p:sldLayoutId id="2147483893" r:id="rId10"/>
    <p:sldLayoutId id="2147483894" r:id="rId11"/>
    <p:sldLayoutId id="2147483895" r:id="rId12"/>
    <p:sldLayoutId id="2147483896" r:id="rId13"/>
    <p:sldLayoutId id="2147483897" r:id="rId14"/>
    <p:sldLayoutId id="2147483898" r:id="rId15"/>
    <p:sldLayoutId id="2147483899" r:id="rId1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yandex.com/" TargetMode="External"/><Relationship Id="rId3" Type="http://schemas.openxmlformats.org/officeDocument/2006/relationships/hyperlink" Target="https://www.google.com/" TargetMode="External"/><Relationship Id="rId7" Type="http://schemas.openxmlformats.org/officeDocument/2006/relationships/hyperlink" Target="https://www.baidu.com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uckduckgo.com/" TargetMode="External"/><Relationship Id="rId5" Type="http://schemas.openxmlformats.org/officeDocument/2006/relationships/hyperlink" Target="https://www.yahoo.com/" TargetMode="External"/><Relationship Id="rId4" Type="http://schemas.openxmlformats.org/officeDocument/2006/relationships/hyperlink" Target="https://www.bing.com/" TargetMode="Externa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://www.googleguide.com/print/adv_op_ref.pdf" TargetMode="External"/><Relationship Id="rId3" Type="http://schemas.openxmlformats.org/officeDocument/2006/relationships/hyperlink" Target="https://www.google.com/advanced_search" TargetMode="External"/><Relationship Id="rId7" Type="http://schemas.openxmlformats.org/officeDocument/2006/relationships/hyperlink" Target="http://www.googleguide.com/using_advanced_operators.html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boxpiper.com/posts/google-dork-list" TargetMode="External"/><Relationship Id="rId5" Type="http://schemas.openxmlformats.org/officeDocument/2006/relationships/hyperlink" Target="https://gbhackers.com/latest-google-dorks-list/" TargetMode="External"/><Relationship Id="rId4" Type="http://schemas.openxmlformats.org/officeDocument/2006/relationships/hyperlink" Target="https://www.exploit-db.com/google-hacking-database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ahrefs.com/blog/google-advanced-search-operators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pt/search?q=%22recibo+de+vencimento%22+filetype%3Apdf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e.search.yahoo.com/search?p=%22recibo+de+vencimento%22+filetype%3Apdf" TargetMode="External"/><Relationship Id="rId4" Type="http://schemas.openxmlformats.org/officeDocument/2006/relationships/hyperlink" Target="https://www.bing.com/search?q=%22recibo+de+vencimento%22+filetype%3Apdf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search?q=%E2%80%9Chacked+by%E2%80%9D+site%253Apt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especiais.rr.pt/pegada-digital/pedi-os-meus-dados-a-70-empresas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Open-source_intelligence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mz.com/2020/02/19/pop-smoke-dead-dies-20-murdered-home-invasion-robbery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xIWqvJXKLjg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osintframework.com/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owsearch.info/" TargetMode="External"/><Relationship Id="rId3" Type="http://schemas.openxmlformats.org/officeDocument/2006/relationships/hyperlink" Target="http://ipinfo.io/ip" TargetMode="External"/><Relationship Id="rId7" Type="http://schemas.openxmlformats.org/officeDocument/2006/relationships/hyperlink" Target="https://stalkface.com/en/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witter.com/search-advanced" TargetMode="External"/><Relationship Id="rId5" Type="http://schemas.openxmlformats.org/officeDocument/2006/relationships/hyperlink" Target="https://mylocation.org/" TargetMode="External"/><Relationship Id="rId4" Type="http://schemas.openxmlformats.org/officeDocument/2006/relationships/hyperlink" Target="https://www.ip2location.com/" TargetMode="External"/><Relationship Id="rId9" Type="http://schemas.openxmlformats.org/officeDocument/2006/relationships/hyperlink" Target="https://intelx.io/tools?tab=facebook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sync.me/" TargetMode="External"/><Relationship Id="rId7" Type="http://schemas.openxmlformats.org/officeDocument/2006/relationships/hyperlink" Target="https://tinder.com/@test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namecheckup.com/" TargetMode="External"/><Relationship Id="rId5" Type="http://schemas.openxmlformats.org/officeDocument/2006/relationships/hyperlink" Target="https://whatsmyname.app/" TargetMode="External"/><Relationship Id="rId4" Type="http://schemas.openxmlformats.org/officeDocument/2006/relationships/hyperlink" Target="https://namechk.com/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pt.linkedin.com/in/pedroaovieira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xing.com/profile/Pedro_Vieira12" TargetMode="Externa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ase.gov.pt/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base.gov.pt/Base4/pt/resultados/?type=doc_documentos&amp;id=557734&amp;ext=.pdf" TargetMode="External"/><Relationship Id="rId4" Type="http://schemas.openxmlformats.org/officeDocument/2006/relationships/hyperlink" Target="https://www.base.gov.pt/Base4/pt/detalhe/?type=contratos&amp;id=4976641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troyhunt.com/controlling-vehicle-features-of-nissan/" TargetMode="External"/><Relationship Id="rId3" Type="http://schemas.openxmlformats.org/officeDocument/2006/relationships/hyperlink" Target="https://www.automovelonline.mj.pt/AutoOnlineProd/" TargetMode="External"/><Relationship Id="rId7" Type="http://schemas.openxmlformats.org/officeDocument/2006/relationships/hyperlink" Target="https://www.lastvin.com/vin/Grj0VEMm3W3EOlM4n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lastvin.com/" TargetMode="External"/><Relationship Id="rId5" Type="http://schemas.openxmlformats.org/officeDocument/2006/relationships/hyperlink" Target="https://www.google.com/search?q=certid%C3%A3o+permanente+automovel" TargetMode="External"/><Relationship Id="rId4" Type="http://schemas.openxmlformats.org/officeDocument/2006/relationships/hyperlink" Target="https://www.automovelonline.mj.pt/AutoOnlineProd/FrontOfficeController?action=validaMatricula&amp;url=FrontOfficeController%3Faction%3Dpedidocertidao&amp;contr=FrontOfficeController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sf.com.pt/isp/Templates/Atendimento/PesquisaVeiculoSeguro.aspx?FRAMELESS=false&amp;NRNODEGUID=%7b09089E16-115D-4C82-9C64-FDA43D5FF098%7d&amp;NRORIGINALURL=%2fNR%2fexeres%2f019EEB91-E357-4A7C-8BD2-B62293701692%2ehtm&amp;NRCACHEHINT=Guest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asf.com.pt/NR/exeres/36FAA444-8049-428C-8E89-09909A9C1300.htm?matricula=01-ef-34&amp;data=20120703" TargetMode="External"/><Relationship Id="rId4" Type="http://schemas.openxmlformats.org/officeDocument/2006/relationships/hyperlink" Target="https://www.asf.com.pt/NR/exeres/36FAA444-8049-428C-8E89-09909A9C1300.htm?matricula=01-ef-34&amp;data=20220703" TargetMode="Externa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hyperlink" Target="https://vendas.portaldasfinancas.gov.pt/bens/detalheFoto.action?iRepfin=0469&amp;iAno=2022&amp;iNrordem=1&amp;iNrfoto=2" TargetMode="External"/><Relationship Id="rId3" Type="http://schemas.openxmlformats.org/officeDocument/2006/relationships/hyperlink" Target="https://www.predialonline.pt/" TargetMode="External"/><Relationship Id="rId7" Type="http://schemas.openxmlformats.org/officeDocument/2006/relationships/hyperlink" Target="https://vendas.portaldasfinancas.gov.pt/bens/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re.tretas.org/" TargetMode="External"/><Relationship Id="rId11" Type="http://schemas.openxmlformats.org/officeDocument/2006/relationships/hyperlink" Target="https://community.vortal.biz/public/?SkinName=espap&amp;currentLanguage=en" TargetMode="External"/><Relationship Id="rId5" Type="http://schemas.openxmlformats.org/officeDocument/2006/relationships/hyperlink" Target="https://dre.pt/" TargetMode="External"/><Relationship Id="rId10" Type="http://schemas.openxmlformats.org/officeDocument/2006/relationships/hyperlink" Target="https://justica.gov.pt/Servicos/Consultar-venda-de-bens-penhorados" TargetMode="External"/><Relationship Id="rId4" Type="http://schemas.openxmlformats.org/officeDocument/2006/relationships/hyperlink" Target="https://www.dges.gov.pt/" TargetMode="External"/><Relationship Id="rId9" Type="http://schemas.openxmlformats.org/officeDocument/2006/relationships/hyperlink" Target="https://www.pesquisabenspenhorados.com/leiloes-vendas-financas/default.aspx" TargetMode="Externa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pt/search?q=40.989952N+7.395051W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hyperlink" Target="https://www.google.pt/maps/place/Pelourinho+de+Penedono/@40.9895398,-7.393798,3a,75y,90t/data=!3m8!1e2!3m6!1sAF1QipNKcbkyPZqIR7UaTaPRMqhMgQcgw3PgP9K4d5Ap!2e10!3e12!6shttps:%2F%2Flh5.googleusercontent.com%2Fp%2FAF1QipNKcbkyPZqIR7UaTaPRMqhMgQcgw3PgP9K4d5Ap%3Dw114-h86-k-no!7i2048!8i1536!4m13!1m7!3m6!1s0x0:0xf575df79e29a8d1d!2zNDDCsDU5JzIzLjgiTiA3wrAyMyc0Mi4yIlc!3b1!8m2!3d40.989952!4d-7.395051!3m4!1s0xd3c9fabd77009a1:0x55f520d68ddf8bdb!8m2!3d40.9895398!4d-7.393798" TargetMode="Externa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OsY32K1s51Y" TargetMode="External"/><Relationship Id="rId3" Type="http://schemas.openxmlformats.org/officeDocument/2006/relationships/hyperlink" Target="https://images.google.com/" TargetMode="External"/><Relationship Id="rId7" Type="http://schemas.openxmlformats.org/officeDocument/2006/relationships/hyperlink" Target="https://yandex.com/images/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ineye.com/" TargetMode="External"/><Relationship Id="rId5" Type="http://schemas.openxmlformats.org/officeDocument/2006/relationships/hyperlink" Target="https://images.search.yahoo.com/" TargetMode="External"/><Relationship Id="rId4" Type="http://schemas.openxmlformats.org/officeDocument/2006/relationships/hyperlink" Target="https://www.bing.com/?scope=images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maps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instantstreetview.com/" TargetMode="External"/><Relationship Id="rId4" Type="http://schemas.openxmlformats.org/officeDocument/2006/relationships/hyperlink" Target="https://www.google.com/maps/@41.5346292,-8.4374104,3a,75y,122.55h,92.31t/data=!3m7!1e1!3m5!1smroURDusIGROf8EMtc8Svg!2e0!6shttps:%2F%2Fstreetviewpixels-pa.googleapis.com%2Fv1%2Fthumbnail%3Fpanoid%3DmroURDusIGROf8EMtc8Svg%26cb_client%3Dmaps_sv.tactile.gps%26w%3D203%26h%3D100%26yaw%3D228.75322%26pitch%3D0%26thumbfov%3D100!7i16384!8i8192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maps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omerandomstuff1.wordpress.com/2019/02/08/geoguessr-the-top-tips-tricks-and-techniques/" TargetMode="External"/><Relationship Id="rId5" Type="http://schemas.openxmlformats.org/officeDocument/2006/relationships/hyperlink" Target="https://wikimapia.org/" TargetMode="External"/><Relationship Id="rId4" Type="http://schemas.openxmlformats.org/officeDocument/2006/relationships/hyperlink" Target="https://www.bing.com/maps/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zoom.earth/" TargetMode="External"/><Relationship Id="rId7" Type="http://schemas.openxmlformats.org/officeDocument/2006/relationships/hyperlink" Target="https://livingatlas.arcgis.com/wayback/#active=44710&amp;ext=-8.44504,41.55974,-8.43662,41.56350&amp;localChangesOnly=true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livingatlas.arcgis.com/wayback/" TargetMode="External"/><Relationship Id="rId5" Type="http://schemas.openxmlformats.org/officeDocument/2006/relationships/hyperlink" Target="https://livingatlas.arcgis.com/" TargetMode="External"/><Relationship Id="rId4" Type="http://schemas.openxmlformats.org/officeDocument/2006/relationships/hyperlink" Target="https://satellites.pro/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net.com/culture/breasts-lead-to-arrest-of-anonymous-hacker/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hyperlink" Target="https://oldweb.today/" TargetMode="External"/><Relationship Id="rId3" Type="http://schemas.openxmlformats.org/officeDocument/2006/relationships/hyperlink" Target="https://archive.org/web/" TargetMode="External"/><Relationship Id="rId7" Type="http://schemas.openxmlformats.org/officeDocument/2006/relationships/hyperlink" Target="http://cachedview.com/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cachedpages.com/" TargetMode="External"/><Relationship Id="rId5" Type="http://schemas.openxmlformats.org/officeDocument/2006/relationships/hyperlink" Target="http://archive.is/" TargetMode="External"/><Relationship Id="rId4" Type="http://schemas.openxmlformats.org/officeDocument/2006/relationships/hyperlink" Target="https://web.archive.org/web/*/www.bosch.com" TargetMode="External"/><Relationship Id="rId9" Type="http://schemas.openxmlformats.org/officeDocument/2006/relationships/hyperlink" Target="http://timetravel.mementoweb.org/" TargetMode="Externa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exposure.shodan.io/#/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aps.shodan.io/" TargetMode="External"/><Relationship Id="rId5" Type="http://schemas.openxmlformats.org/officeDocument/2006/relationships/hyperlink" Target="https://images.shodan.io/" TargetMode="External"/><Relationship Id="rId4" Type="http://schemas.openxmlformats.org/officeDocument/2006/relationships/hyperlink" Target="https://www.shodan.io/explore" TargetMode="Externa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hodan.io/search?query=%22authentication%3A+disabled%22+%2B+primavera+%2B+country%3Apt" TargetMode="External"/><Relationship Id="rId3" Type="http://schemas.openxmlformats.org/officeDocument/2006/relationships/hyperlink" Target="https://www.shodan.io/search?query=remote+desktop" TargetMode="External"/><Relationship Id="rId7" Type="http://schemas.openxmlformats.org/officeDocument/2006/relationships/hyperlink" Target="https://www.shodan.io/search?query=authentication+disabled+country%3Apt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images.shodan.io/?query=vnc+screenshot.label%3Aloggedin" TargetMode="External"/><Relationship Id="rId5" Type="http://schemas.openxmlformats.org/officeDocument/2006/relationships/hyperlink" Target="https://images.shodan.io/?query=city%3Abraga" TargetMode="External"/><Relationship Id="rId4" Type="http://schemas.openxmlformats.org/officeDocument/2006/relationships/hyperlink" Target="https://www.shodan.io/search?query=remote+desktop+city%3Abraga" TargetMode="External"/><Relationship Id="rId9" Type="http://schemas.openxmlformats.org/officeDocument/2006/relationships/hyperlink" Target="https://www.shodan.io/search?query=contabilidade+country%3Apt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hodan.io/search?query=fotos+country%3Apt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images.shodan.io/?query=country%3Apt+screenshot.label%3Awebcam" TargetMode="External"/><Relationship Id="rId4" Type="http://schemas.openxmlformats.org/officeDocument/2006/relationships/hyperlink" Target="https://www.shodan.io/search?query=camera+country%3Apt" TargetMode="Externa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images.shodan.io/?query=screenshot.label%253AICS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exposure.shodan.io/#/PT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edium.com/pentest-tools-com/how-to-exploit-bluekeep-vulnerability-with-metasploit-security-research-ee1ec514c2bd" TargetMode="External"/><Relationship Id="rId5" Type="http://schemas.openxmlformats.org/officeDocument/2006/relationships/hyperlink" Target="https://en.wikipedia.org/wiki/BlueKeep" TargetMode="External"/><Relationship Id="rId4" Type="http://schemas.openxmlformats.org/officeDocument/2006/relationships/hyperlink" Target="https://nvd.nist.gov/vuln/detail/CVE-2015-0204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hyperlink" Target="https://tails.boum.org/" TargetMode="External"/><Relationship Id="rId3" Type="http://schemas.openxmlformats.org/officeDocument/2006/relationships/hyperlink" Target="https://protonvpn.com/" TargetMode="External"/><Relationship Id="rId7" Type="http://schemas.openxmlformats.org/officeDocument/2006/relationships/hyperlink" Target="https://www.torproject.org/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guerrillamail.com/" TargetMode="External"/><Relationship Id="rId5" Type="http://schemas.openxmlformats.org/officeDocument/2006/relationships/hyperlink" Target="https://www.20minutemail.com/" TargetMode="External"/><Relationship Id="rId4" Type="http://schemas.openxmlformats.org/officeDocument/2006/relationships/hyperlink" Target="https://10minutemail.com/" TargetMode="Externa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paypal.com/" TargetMode="External"/><Relationship Id="rId3" Type="http://schemas.openxmlformats.org/officeDocument/2006/relationships/hyperlink" Target="https://www.virustotal.com/gui/home/upload" TargetMode="External"/><Relationship Id="rId7" Type="http://schemas.openxmlformats.org/officeDocument/2006/relationships/hyperlink" Target="https://www.revolut.com/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mbnet.pt/site/do" TargetMode="External"/><Relationship Id="rId5" Type="http://schemas.openxmlformats.org/officeDocument/2006/relationships/hyperlink" Target="https://www.cncs.gov.pt/pt/no-more-ransom/" TargetMode="External"/><Relationship Id="rId4" Type="http://schemas.openxmlformats.org/officeDocument/2006/relationships/hyperlink" Target="https://sitereport.netcraft.com/" TargetMode="Externa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abnol.org/internet/email/gmail-email-alias-two-separate-gmail-address/2388/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password.kaspersky.com/" TargetMode="External"/><Relationship Id="rId7" Type="http://schemas.openxmlformats.org/officeDocument/2006/relationships/hyperlink" Target="https://defpass.com/index.php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danielmiessler/SecLists/tree/master/Passwords/Default-Credentials" TargetMode="External"/><Relationship Id="rId5" Type="http://schemas.openxmlformats.org/officeDocument/2006/relationships/hyperlink" Target="https://github.com/danielmiessler/SecLists/tree/master/Passwords" TargetMode="External"/><Relationship Id="rId4" Type="http://schemas.openxmlformats.org/officeDocument/2006/relationships/hyperlink" Target="https://github.com/danielmiessler/SecLists/tree/master/Usernames" TargetMode="Externa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hyperlink" Target="http://www.insecam.org/en/bycountry/PT/?page=1" TargetMode="External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haveibeenpwned.com/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troyhunt.com/tag/ashley-madison/" TargetMode="External"/><Relationship Id="rId4" Type="http://schemas.openxmlformats.org/officeDocument/2006/relationships/hyperlink" Target="https://haveibeenpwned.com/PwnedWebsites" TargetMode="Externa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cibercrime.ministeriopublico.pt/" TargetMode="External"/><Relationship Id="rId3" Type="http://schemas.openxmlformats.org/officeDocument/2006/relationships/hyperlink" Target="https://www.anacom.pt/render.jsp?categoryId=345750" TargetMode="External"/><Relationship Id="rId7" Type="http://schemas.openxmlformats.org/officeDocument/2006/relationships/hyperlink" Target="https://www.policiajudiciaria.pt/unc3t/" TargetMode="External"/><Relationship Id="rId2" Type="http://schemas.openxmlformats.org/officeDocument/2006/relationships/hyperlink" Target="https://dre.pt/dre/detalhe/decreto-lei/65-2021-168697988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cncs.gov.pt/pt/certpt/" TargetMode="External"/><Relationship Id="rId5" Type="http://schemas.openxmlformats.org/officeDocument/2006/relationships/hyperlink" Target="https://www.cncs.gov.pt/pt/notificacao-incidentes/" TargetMode="External"/><Relationship Id="rId4" Type="http://schemas.openxmlformats.org/officeDocument/2006/relationships/hyperlink" Target="https://www.cncs.gov.pt/" TargetMode="Externa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xploit-db.com/" TargetMode="Externa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immuniweb.com/websec/" TargetMode="Externa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tryhackme.com/" TargetMode="Externa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ackthebox.com/" TargetMode="Externa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s://overthewire.org/wargames/" TargetMode="Externa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g"/><Relationship Id="rId3" Type="http://schemas.openxmlformats.org/officeDocument/2006/relationships/hyperlink" Target="https://www.google.pt/search?q=Pedro+Ant&#243;nio+Oliveira+Vieira" TargetMode="External"/><Relationship Id="rId7" Type="http://schemas.openxmlformats.org/officeDocument/2006/relationships/hyperlink" Target="https://www.eccouncil.org/january-2022-ethical-hacking-leaderboard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linkedin.com/in/pedroaovieira/" TargetMode="External"/><Relationship Id="rId5" Type="http://schemas.openxmlformats.org/officeDocument/2006/relationships/hyperlink" Target="https://www.google.pt/search?q=%22pedro+vieira%22+bosch" TargetMode="External"/><Relationship Id="rId4" Type="http://schemas.openxmlformats.org/officeDocument/2006/relationships/hyperlink" Target="https://www.google.pt/search?q=%22Pedro+Ant%C3%B3nio+Oliveira+Vieira%22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92779-E3A8-6AB5-914C-04D078FC001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8800" dirty="0"/>
              <a:t>OSINT</a:t>
            </a:r>
            <a:endParaRPr lang="pt-PT" sz="8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9968D3C-A600-D893-D667-3619BCB6DD2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Beware. Your data is out there.</a:t>
            </a:r>
            <a:endParaRPr lang="pt-PT" sz="4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474194-E45C-A7A4-81D7-2D25FFC60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2465191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 Engines </a:t>
            </a:r>
            <a:br>
              <a:rPr lang="en-US" dirty="0"/>
            </a:br>
            <a:r>
              <a:rPr lang="en-US" dirty="0"/>
              <a:t>	Internet is more than Google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8596668" cy="3837539"/>
          </a:xfrm>
        </p:spPr>
        <p:txBody>
          <a:bodyPr>
            <a:noAutofit/>
          </a:bodyPr>
          <a:lstStyle/>
          <a:p>
            <a:r>
              <a:rPr lang="en-US" cap="none" dirty="0">
                <a:latin typeface="Amasis MT Pro" panose="020B0604020202020204" pitchFamily="18" charset="0"/>
              </a:rPr>
              <a:t>Different search engine </a:t>
            </a:r>
            <a:r>
              <a:rPr lang="en-US" cap="none" dirty="0">
                <a:latin typeface="Amasis MT Pro" panose="020B0604020202020204" pitchFamily="18" charset="0"/>
                <a:sym typeface="Wingdings" panose="05000000000000000000" pitchFamily="2" charset="2"/>
              </a:rPr>
              <a:t></a:t>
            </a:r>
            <a:r>
              <a:rPr lang="en-US" cap="none" dirty="0">
                <a:latin typeface="Amasis MT Pro" panose="020B0604020202020204" pitchFamily="18" charset="0"/>
              </a:rPr>
              <a:t> different rules/crawlers </a:t>
            </a:r>
            <a:r>
              <a:rPr lang="en-US" cap="none" dirty="0">
                <a:latin typeface="Amasis MT Pro" panose="020B0604020202020204" pitchFamily="18" charset="0"/>
                <a:sym typeface="Wingdings" panose="05000000000000000000" pitchFamily="2" charset="2"/>
              </a:rPr>
              <a:t> </a:t>
            </a:r>
            <a:r>
              <a:rPr lang="en-US" u="sng" cap="none" dirty="0">
                <a:latin typeface="Amasis MT Pro" panose="020B0604020202020204" pitchFamily="18" charset="0"/>
                <a:sym typeface="Wingdings" panose="05000000000000000000" pitchFamily="2" charset="2"/>
              </a:rPr>
              <a:t>different results</a:t>
            </a:r>
            <a:endParaRPr lang="en-US" u="sng" cap="none" dirty="0">
              <a:latin typeface="Amasis MT Pro" panose="020B0604020202020204" pitchFamily="18" charset="0"/>
            </a:endParaRPr>
          </a:p>
          <a:p>
            <a:endParaRPr lang="en-US" sz="1000" cap="none" dirty="0">
              <a:latin typeface="Amasis MT Pro" panose="020B0604020202020204" pitchFamily="18" charset="0"/>
            </a:endParaRPr>
          </a:p>
          <a:p>
            <a:r>
              <a:rPr lang="en-US" cap="none" dirty="0">
                <a:latin typeface="Amasis MT Pro" panose="020B0604020202020204" pitchFamily="18" charset="0"/>
              </a:rPr>
              <a:t>Google (</a:t>
            </a:r>
            <a:r>
              <a:rPr lang="en-US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Bing (</a:t>
            </a:r>
            <a:r>
              <a:rPr lang="en-US" cap="none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Yahoo (</a:t>
            </a:r>
            <a:r>
              <a:rPr lang="en-US" cap="none" dirty="0">
                <a:latin typeface="Amasis MT Pro" panose="020B0604020202020204" pitchFamily="18" charset="0"/>
                <a:hlinkClick r:id="rId5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DuckDuckGo (</a:t>
            </a:r>
            <a:r>
              <a:rPr lang="en-US" cap="none" dirty="0">
                <a:latin typeface="Amasis MT Pro" panose="020B0604020202020204" pitchFamily="18" charset="0"/>
                <a:hlinkClick r:id="rId6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Baidu (China) (</a:t>
            </a:r>
            <a:r>
              <a:rPr lang="en-US" cap="none" dirty="0">
                <a:latin typeface="Amasis MT Pro" panose="020B0604020202020204" pitchFamily="18" charset="0"/>
                <a:hlinkClick r:id="rId7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Yandex (Russia) (</a:t>
            </a:r>
            <a:r>
              <a:rPr lang="en-US" cap="none" dirty="0">
                <a:latin typeface="Amasis MT Pro" panose="020B0604020202020204" pitchFamily="18" charset="0"/>
                <a:hlinkClick r:id="rId8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endParaRPr lang="en-US" sz="1000" dirty="0">
              <a:latin typeface="Amasis MT Pro" panose="020B0604020202020204" pitchFamily="18" charset="0"/>
            </a:endParaRPr>
          </a:p>
          <a:p>
            <a:r>
              <a:rPr lang="en-US" cap="none" dirty="0">
                <a:latin typeface="Amasis MT Pro" panose="020B0604020202020204" pitchFamily="18" charset="0"/>
              </a:rPr>
              <a:t>You may ask to be removed from one search engine, not all </a:t>
            </a:r>
            <a:r>
              <a:rPr lang="en-US" cap="none" dirty="0">
                <a:latin typeface="Amasis MT Pro" panose="020B0604020202020204" pitchFamily="18" charset="0"/>
                <a:sym typeface="Wingdings" panose="05000000000000000000" pitchFamily="2" charset="2"/>
              </a:rPr>
              <a:t></a:t>
            </a:r>
            <a:endParaRPr lang="en-US" cap="none" dirty="0">
              <a:latin typeface="Amasis MT Pro" panose="020B06040202020202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FD77C7-88B0-E989-901A-DEAE832FD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10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436254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 Dorks</a:t>
            </a:r>
            <a:br>
              <a:rPr lang="en-US" dirty="0"/>
            </a:br>
            <a:r>
              <a:rPr lang="en-US" dirty="0"/>
              <a:t>	Commonly used searches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cap="none" dirty="0">
                <a:latin typeface="Amasis MT Pro" panose="020B0604020202020204" pitchFamily="18" charset="0"/>
              </a:rPr>
              <a:t>Google Advanced Search (</a:t>
            </a:r>
            <a:r>
              <a:rPr lang="en-US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Google Hacking Database (</a:t>
            </a:r>
            <a:r>
              <a:rPr lang="en-US" cap="none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gbhackers (</a:t>
            </a:r>
            <a:r>
              <a:rPr lang="en-US" cap="none" dirty="0">
                <a:latin typeface="Amasis MT Pro" panose="020B0604020202020204" pitchFamily="18" charset="0"/>
                <a:hlinkClick r:id="rId5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google-dork-list (</a:t>
            </a:r>
            <a:r>
              <a:rPr lang="en-US" cap="none" dirty="0">
                <a:latin typeface="Amasis MT Pro" panose="020B0604020202020204" pitchFamily="18" charset="0"/>
                <a:hlinkClick r:id="rId6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Google Advanced Operators Guide (</a:t>
            </a:r>
            <a:r>
              <a:rPr lang="en-US" cap="none" dirty="0">
                <a:latin typeface="Amasis MT Pro" panose="020B0604020202020204" pitchFamily="18" charset="0"/>
                <a:hlinkClick r:id="rId7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Google Advanced Operators Reference (</a:t>
            </a:r>
            <a:r>
              <a:rPr lang="en-US" cap="none" dirty="0">
                <a:latin typeface="Amasis MT Pro" panose="020B0604020202020204" pitchFamily="18" charset="0"/>
                <a:hlinkClick r:id="rId8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endParaRPr lang="pt-PT" cap="none" dirty="0">
              <a:latin typeface="Amasis MT Pro" panose="020B0604020202020204" pitchFamily="18" charset="0"/>
            </a:endParaRP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A1BFE898-47AF-4F26-8B46-CE16335C5EBA}"/>
              </a:ext>
            </a:extLst>
          </p:cNvPr>
          <p:cNvSpPr/>
          <p:nvPr/>
        </p:nvSpPr>
        <p:spPr>
          <a:xfrm>
            <a:off x="4197532" y="2264227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49448B-2B32-EA31-9CBD-251947543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11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79766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 operators</a:t>
            </a:r>
            <a:br>
              <a:rPr lang="en-US" dirty="0"/>
            </a:br>
            <a:r>
              <a:rPr lang="en-US" dirty="0"/>
              <a:t>	Improve the search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9313954" cy="3880773"/>
          </a:xfrm>
        </p:spPr>
        <p:txBody>
          <a:bodyPr>
            <a:normAutofit fontScale="85000" lnSpcReduction="10000"/>
          </a:bodyPr>
          <a:lstStyle/>
          <a:p>
            <a:r>
              <a:rPr lang="en-US" sz="1900" b="1" cap="none" dirty="0">
                <a:latin typeface="Amasis MT Pro" panose="020B0604020202020204" pitchFamily="18" charset="0"/>
              </a:rPr>
              <a:t>filetype</a:t>
            </a:r>
            <a:r>
              <a:rPr lang="en-US" sz="1900" cap="none" dirty="0">
                <a:latin typeface="Amasis MT Pro" panose="020B0604020202020204" pitchFamily="18" charset="0"/>
              </a:rPr>
              <a:t>: search your results based on the file extension</a:t>
            </a:r>
          </a:p>
          <a:p>
            <a:r>
              <a:rPr lang="en-US" sz="1900" b="1" cap="none" dirty="0">
                <a:latin typeface="Amasis MT Pro" panose="020B0604020202020204" pitchFamily="18" charset="0"/>
              </a:rPr>
              <a:t>cache</a:t>
            </a:r>
            <a:r>
              <a:rPr lang="en-US" sz="1900" cap="none" dirty="0">
                <a:latin typeface="Amasis MT Pro" panose="020B0604020202020204" pitchFamily="18" charset="0"/>
              </a:rPr>
              <a:t>: This operator allows you to view cached version of the web page.</a:t>
            </a:r>
          </a:p>
          <a:p>
            <a:r>
              <a:rPr lang="en-US" sz="1900" b="1" cap="none" dirty="0">
                <a:latin typeface="Amasis MT Pro" panose="020B0604020202020204" pitchFamily="18" charset="0"/>
              </a:rPr>
              <a:t>allinurl</a:t>
            </a:r>
            <a:r>
              <a:rPr lang="en-US" sz="1900" cap="none" dirty="0">
                <a:latin typeface="Amasis MT Pro" panose="020B0604020202020204" pitchFamily="18" charset="0"/>
              </a:rPr>
              <a:t>: This operator restricts results to pages containing all the query terms specified in the URL.</a:t>
            </a:r>
          </a:p>
          <a:p>
            <a:r>
              <a:rPr lang="en-US" sz="1900" b="1" cap="none" dirty="0">
                <a:latin typeface="Amasis MT Pro" panose="020B0604020202020204" pitchFamily="18" charset="0"/>
              </a:rPr>
              <a:t>inurl</a:t>
            </a:r>
            <a:r>
              <a:rPr lang="en-US" sz="1900" cap="none" dirty="0">
                <a:latin typeface="Amasis MT Pro" panose="020B0604020202020204" pitchFamily="18" charset="0"/>
              </a:rPr>
              <a:t>: This operator restricts the results to pages containing the word specified in the URL</a:t>
            </a:r>
          </a:p>
          <a:p>
            <a:r>
              <a:rPr lang="en-US" sz="1900" b="1" cap="none" dirty="0">
                <a:latin typeface="Amasis MT Pro" panose="020B0604020202020204" pitchFamily="18" charset="0"/>
              </a:rPr>
              <a:t>allintitle</a:t>
            </a:r>
            <a:r>
              <a:rPr lang="en-US" sz="1900" cap="none" dirty="0">
                <a:latin typeface="Amasis MT Pro" panose="020B0604020202020204" pitchFamily="18" charset="0"/>
              </a:rPr>
              <a:t>: This operator restricts results to pages containing all the query terms specified in the title.</a:t>
            </a:r>
          </a:p>
          <a:p>
            <a:r>
              <a:rPr lang="en-US" sz="1900" b="1" cap="none" dirty="0">
                <a:latin typeface="Amasis MT Pro" panose="020B0604020202020204" pitchFamily="18" charset="0"/>
              </a:rPr>
              <a:t>link</a:t>
            </a:r>
            <a:r>
              <a:rPr lang="en-US" sz="1900" cap="none" dirty="0">
                <a:latin typeface="Amasis MT Pro" panose="020B0604020202020204" pitchFamily="18" charset="0"/>
              </a:rPr>
              <a:t>: This operator searches websites or pages that contain links to the specified website or page.</a:t>
            </a:r>
          </a:p>
          <a:p>
            <a:r>
              <a:rPr lang="en-US" sz="1900" b="1" cap="none" dirty="0">
                <a:latin typeface="Amasis MT Pro" panose="020B0604020202020204" pitchFamily="18" charset="0"/>
              </a:rPr>
              <a:t>info</a:t>
            </a:r>
            <a:r>
              <a:rPr lang="en-US" sz="1900" cap="none" dirty="0">
                <a:latin typeface="Amasis MT Pro" panose="020B0604020202020204" pitchFamily="18" charset="0"/>
              </a:rPr>
              <a:t>: This operator finds information for the specified web page.</a:t>
            </a:r>
          </a:p>
          <a:p>
            <a:r>
              <a:rPr lang="en-US" sz="1900" b="1" cap="none" dirty="0">
                <a:latin typeface="Amasis MT Pro" panose="020B0604020202020204" pitchFamily="18" charset="0"/>
              </a:rPr>
              <a:t>location</a:t>
            </a:r>
            <a:r>
              <a:rPr lang="en-US" sz="1900" cap="none" dirty="0">
                <a:latin typeface="Amasis MT Pro" panose="020B0604020202020204" pitchFamily="18" charset="0"/>
              </a:rPr>
              <a:t>: This operator finds information for a specific location.</a:t>
            </a:r>
          </a:p>
          <a:p>
            <a:endParaRPr lang="en-US" sz="1200" cap="none" dirty="0">
              <a:latin typeface="Amasis MT Pro" panose="020B0604020202020204" pitchFamily="18" charset="0"/>
            </a:endParaRPr>
          </a:p>
          <a:p>
            <a:r>
              <a:rPr lang="en-US" sz="1900" b="1" cap="none" dirty="0">
                <a:latin typeface="Amasis MT Pro" panose="020B0604020202020204" pitchFamily="18" charset="0"/>
              </a:rPr>
              <a:t>42 Advanced Operators</a:t>
            </a:r>
            <a:r>
              <a:rPr lang="en-US" sz="1900" cap="none" dirty="0">
                <a:latin typeface="Amasis MT Pro" panose="020B0604020202020204" pitchFamily="18" charset="0"/>
              </a:rPr>
              <a:t> (</a:t>
            </a:r>
            <a:r>
              <a:rPr lang="en-US" sz="1900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sz="1900" cap="none" dirty="0">
                <a:latin typeface="Amasis MT Pro" panose="020B0604020202020204" pitchFamily="18" charset="0"/>
              </a:rPr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6D5B21-29B3-CB73-8039-9B3ACB9BA3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12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1071899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	</a:t>
            </a:r>
            <a:br>
              <a:rPr lang="en-US" dirty="0"/>
            </a:br>
            <a:r>
              <a:rPr lang="en-US" dirty="0"/>
              <a:t>	Dork Examples – Pay slip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cap="none" dirty="0">
                <a:latin typeface="Amasis MT Pro" panose="020B0604020202020204" pitchFamily="18" charset="0"/>
              </a:rPr>
              <a:t>Don’t open links just because they are available. </a:t>
            </a:r>
          </a:p>
          <a:p>
            <a:pPr lvl="1"/>
            <a:r>
              <a:rPr lang="en-US" cap="none" dirty="0">
                <a:latin typeface="Amasis MT Pro" panose="020B0604020202020204" pitchFamily="18" charset="0"/>
              </a:rPr>
              <a:t>It’s like entering a house just because the door was open. Would you do that ?</a:t>
            </a:r>
          </a:p>
          <a:p>
            <a:endParaRPr lang="en-US" sz="1000" cap="none" dirty="0">
              <a:latin typeface="Amasis MT Pro" panose="020B0604020202020204" pitchFamily="18" charset="0"/>
            </a:endParaRPr>
          </a:p>
          <a:p>
            <a:r>
              <a:rPr lang="en-US" cap="none" dirty="0">
                <a:latin typeface="Amasis MT Pro" panose="020B0604020202020204" pitchFamily="18" charset="0"/>
              </a:rPr>
              <a:t>Google Search (</a:t>
            </a:r>
            <a:r>
              <a:rPr lang="en-US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 </a:t>
            </a:r>
          </a:p>
          <a:p>
            <a:r>
              <a:rPr lang="en-US" dirty="0">
                <a:latin typeface="Amasis MT Pro" panose="020B0604020202020204" pitchFamily="18" charset="0"/>
              </a:rPr>
              <a:t>Bing Search (</a:t>
            </a:r>
            <a:r>
              <a:rPr lang="en-US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r>
              <a:rPr lang="en-US" dirty="0">
                <a:latin typeface="Amasis MT Pro" panose="020B0604020202020204" pitchFamily="18" charset="0"/>
              </a:rPr>
              <a:t>Yahoo Search (</a:t>
            </a:r>
            <a:r>
              <a:rPr lang="en-US" dirty="0">
                <a:latin typeface="Amasis MT Pro" panose="020B0604020202020204" pitchFamily="18" charset="0"/>
                <a:hlinkClick r:id="rId5"/>
              </a:rPr>
              <a:t>link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r>
              <a:rPr lang="en-US" dirty="0">
                <a:latin typeface="Amasis MT Pro" panose="020B0604020202020204" pitchFamily="18" charset="0"/>
              </a:rPr>
              <a:t>“recibo de vencimento” filetype:pdf</a:t>
            </a:r>
          </a:p>
          <a:p>
            <a:pPr lvl="1"/>
            <a:r>
              <a:rPr lang="pt-PT" dirty="0">
                <a:latin typeface="Amasis MT Pro" panose="020B0604020202020204" pitchFamily="18" charset="0"/>
              </a:rPr>
              <a:t>“recibo de vencimento” – keywords to look for</a:t>
            </a:r>
          </a:p>
          <a:p>
            <a:pPr lvl="1"/>
            <a:r>
              <a:rPr lang="pt-PT" dirty="0">
                <a:latin typeface="Amasis MT Pro" panose="020B0604020202020204" pitchFamily="18" charset="0"/>
              </a:rPr>
              <a:t>filetype:pdf - only pdf files</a:t>
            </a:r>
          </a:p>
          <a:p>
            <a:pPr marL="0" indent="0">
              <a:buNone/>
            </a:pPr>
            <a:endParaRPr lang="pt-PT" sz="1000" dirty="0">
              <a:latin typeface="Amasis MT Pro" panose="020B0604020202020204" pitchFamily="18" charset="0"/>
            </a:endParaRPr>
          </a:p>
          <a:p>
            <a:r>
              <a:rPr lang="pt-PT" dirty="0">
                <a:latin typeface="Amasis MT Pro" panose="020B0604020202020204" pitchFamily="18" charset="0"/>
              </a:rPr>
              <a:t>Available information on pay slips</a:t>
            </a:r>
          </a:p>
          <a:p>
            <a:pPr lvl="1"/>
            <a:r>
              <a:rPr lang="en-US" sz="1800" dirty="0">
                <a:latin typeface="Amasis MT Pro" panose="020B0604020202020204" pitchFamily="18" charset="0"/>
              </a:rPr>
              <a:t>Full name, address, nif, nib, marital status, number of children</a:t>
            </a:r>
            <a:r>
              <a:rPr lang="pt-PT" sz="1800" dirty="0">
                <a:latin typeface="Amasis MT Pro" panose="020B0604020202020204" pitchFamily="18" charset="0"/>
              </a:rPr>
              <a:t>, ...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25AA9095-F698-43FB-BC42-6CB8440781C6}"/>
              </a:ext>
            </a:extLst>
          </p:cNvPr>
          <p:cNvSpPr/>
          <p:nvPr/>
        </p:nvSpPr>
        <p:spPr>
          <a:xfrm>
            <a:off x="3092169" y="4129813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21DD83D0-4193-4A21-8F69-D0991D076582}"/>
              </a:ext>
            </a:extLst>
          </p:cNvPr>
          <p:cNvSpPr/>
          <p:nvPr/>
        </p:nvSpPr>
        <p:spPr>
          <a:xfrm>
            <a:off x="3153114" y="3322018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8F40FCE1-1480-433F-8925-695271A1E71C}"/>
              </a:ext>
            </a:extLst>
          </p:cNvPr>
          <p:cNvSpPr/>
          <p:nvPr/>
        </p:nvSpPr>
        <p:spPr>
          <a:xfrm>
            <a:off x="2917998" y="3725452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B42A5C-DAFA-B81D-5109-294D27D88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13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037079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	</a:t>
            </a:r>
            <a:br>
              <a:rPr lang="en-US" dirty="0"/>
            </a:br>
            <a:r>
              <a:rPr lang="en-US" dirty="0"/>
              <a:t>	Dork Examples - Hacked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cap="none" dirty="0">
                <a:latin typeface="Amasis MT Pro" panose="020B0604020202020204" pitchFamily="18" charset="0"/>
              </a:rPr>
              <a:t>Google Search (</a:t>
            </a:r>
            <a:r>
              <a:rPr lang="en-US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endParaRPr lang="en-US" sz="1000" dirty="0">
              <a:latin typeface="Amasis MT Pro" panose="020B0604020202020204" pitchFamily="18" charset="0"/>
            </a:endParaRPr>
          </a:p>
          <a:p>
            <a:r>
              <a:rPr lang="en-US" dirty="0">
                <a:latin typeface="Amasis MT Pro" panose="020B0604020202020204" pitchFamily="18" charset="0"/>
              </a:rPr>
              <a:t>allintitle:“hacked by” site:pt</a:t>
            </a:r>
          </a:p>
          <a:p>
            <a:pPr lvl="1"/>
            <a:r>
              <a:rPr lang="pt-PT" sz="1800" dirty="0">
                <a:latin typeface="Amasis MT Pro" panose="020B0604020202020204" pitchFamily="18" charset="0"/>
              </a:rPr>
              <a:t>“hacked by” - keyword to look for</a:t>
            </a:r>
          </a:p>
          <a:p>
            <a:pPr lvl="1"/>
            <a:r>
              <a:rPr lang="pt-PT" sz="1800" dirty="0">
                <a:latin typeface="Amasis MT Pro" panose="020B0604020202020204" pitchFamily="18" charset="0"/>
              </a:rPr>
              <a:t>site:pt - only “portuguese” sites (registered portuguese domains)</a:t>
            </a:r>
          </a:p>
          <a:p>
            <a:endParaRPr lang="pt-PT" sz="1000" dirty="0">
              <a:latin typeface="Amasis MT Pro" panose="020B0604020202020204" pitchFamily="18" charset="0"/>
            </a:endParaRPr>
          </a:p>
          <a:p>
            <a:r>
              <a:rPr lang="pt-PT" dirty="0">
                <a:latin typeface="Amasis MT Pro" panose="020B0604020202020204" pitchFamily="18" charset="0"/>
              </a:rPr>
              <a:t>About 13.400 results</a:t>
            </a:r>
          </a:p>
          <a:p>
            <a:pPr lvl="1"/>
            <a:r>
              <a:rPr lang="pt-PT" sz="1800" dirty="0">
                <a:latin typeface="Amasis MT Pro" panose="020B0604020202020204" pitchFamily="18" charset="0"/>
              </a:rPr>
              <a:t>Sites / pages that were “tagged”/”signed”</a:t>
            </a:r>
          </a:p>
          <a:p>
            <a:pPr lvl="1"/>
            <a:r>
              <a:rPr lang="pt-PT" sz="1800" dirty="0">
                <a:latin typeface="Amasis MT Pro" panose="020B0604020202020204" pitchFamily="18" charset="0"/>
              </a:rPr>
              <a:t>Attack and contents changed to show off skills (mainly kids) – compared to street tagging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D79AB3F5-3AB4-4EE7-9BBC-D29A6B9B361B}"/>
              </a:ext>
            </a:extLst>
          </p:cNvPr>
          <p:cNvSpPr/>
          <p:nvPr/>
        </p:nvSpPr>
        <p:spPr>
          <a:xfrm>
            <a:off x="3135086" y="2272937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208D39-5C1D-256A-7FD3-458EF467D0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14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483356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353DF-E08B-5139-444F-F7A34D2AC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Awareness</a:t>
            </a:r>
            <a:endParaRPr lang="pt-PT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FD1544-9FB1-0115-CB55-678A77ADC5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1385C0-A5D5-5703-1A39-FC2D329C5E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15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2019322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Awareness</a:t>
            </a:r>
            <a:br>
              <a:rPr lang="en-US" dirty="0"/>
            </a:br>
            <a:r>
              <a:rPr lang="en-US" dirty="0"/>
              <a:t>	True stories – Healthy Meal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Amasis MT Pro" panose="020B0604020202020204" pitchFamily="18" charset="0"/>
              </a:rPr>
              <a:t>Someone posted a photo of healthy meal during COVID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Working remotely on in the usual business environment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Company laptop was in the background</a:t>
            </a:r>
          </a:p>
          <a:p>
            <a:pPr lvl="2"/>
            <a:r>
              <a:rPr lang="en-US" dirty="0">
                <a:latin typeface="Amasis MT Pro" panose="020B0604020202020204" pitchFamily="18" charset="0"/>
              </a:rPr>
              <a:t>Zoomed in and was possible to read emails</a:t>
            </a:r>
          </a:p>
          <a:p>
            <a:pPr lvl="2"/>
            <a:r>
              <a:rPr lang="en-US" dirty="0">
                <a:latin typeface="Amasis MT Pro" panose="020B0604020202020204" pitchFamily="18" charset="0"/>
              </a:rPr>
              <a:t>Company private information could be leaked</a:t>
            </a:r>
          </a:p>
          <a:p>
            <a:pPr lvl="2"/>
            <a:r>
              <a:rPr lang="en-US" dirty="0">
                <a:latin typeface="Amasis MT Pro" panose="020B0604020202020204" pitchFamily="18" charset="0"/>
              </a:rPr>
              <a:t>Personal information on other persons was showing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Social Media Apps use OCR</a:t>
            </a:r>
          </a:p>
          <a:p>
            <a:pPr lvl="2"/>
            <a:r>
              <a:rPr lang="en-US" dirty="0">
                <a:latin typeface="Amasis MT Pro" panose="020B0604020202020204" pitchFamily="18" charset="0"/>
              </a:rPr>
              <a:t>Means they also read the emails</a:t>
            </a:r>
          </a:p>
          <a:p>
            <a:pPr lvl="2"/>
            <a:r>
              <a:rPr lang="en-US" dirty="0">
                <a:latin typeface="Amasis MT Pro" panose="020B0604020202020204" pitchFamily="18" charset="0"/>
              </a:rPr>
              <a:t>And everyone else on that social media could get the same information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4C4E4C-7FAA-1021-D27C-957401200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16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5779226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Awareness</a:t>
            </a:r>
            <a:br>
              <a:rPr lang="en-US" dirty="0"/>
            </a:br>
            <a:r>
              <a:rPr lang="en-US" dirty="0"/>
              <a:t>	True stories – Quiet vacations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cap="none" dirty="0">
                <a:latin typeface="Amasis MT Pro" panose="020B0604020202020204" pitchFamily="18" charset="0"/>
              </a:rPr>
              <a:t>Long last deserving vacations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Too many friends at destination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So, warn no one and just relax on vacations</a:t>
            </a:r>
            <a:endParaRPr lang="en-US" cap="none" dirty="0">
              <a:latin typeface="Amasis MT Pro" panose="020B0604020202020204" pitchFamily="18" charset="0"/>
            </a:endParaRPr>
          </a:p>
          <a:p>
            <a:r>
              <a:rPr lang="en-US" cap="none" dirty="0">
                <a:latin typeface="Amasis MT Pro" panose="020B0604020202020204" pitchFamily="18" charset="0"/>
              </a:rPr>
              <a:t>I posted a picture on social media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My friends were alerted I was nearby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Friends on that location called me on the phone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Everyone else knew I was not home</a:t>
            </a:r>
          </a:p>
          <a:p>
            <a:pPr lvl="2"/>
            <a:r>
              <a:rPr lang="en-US" dirty="0">
                <a:latin typeface="Amasis MT Pro" panose="020B0604020202020204" pitchFamily="18" charset="0"/>
              </a:rPr>
              <a:t>Burglars love that kind of information</a:t>
            </a:r>
          </a:p>
          <a:p>
            <a:pPr lvl="2"/>
            <a:r>
              <a:rPr lang="en-US" dirty="0">
                <a:latin typeface="Amasis MT Pro" panose="020B0604020202020204" pitchFamily="18" charset="0"/>
              </a:rPr>
              <a:t>Not public profile. At least I think it is not (rules change)</a:t>
            </a:r>
          </a:p>
          <a:p>
            <a:pPr lvl="2"/>
            <a:r>
              <a:rPr lang="en-US" dirty="0">
                <a:latin typeface="Amasis MT Pro" panose="020B0604020202020204" pitchFamily="18" charset="0"/>
              </a:rPr>
              <a:t>Someone could have shared the photo with the world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4C4E4C-7FAA-1021-D27C-957401200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17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0464581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Awareness</a:t>
            </a:r>
            <a:br>
              <a:rPr lang="en-US" dirty="0"/>
            </a:br>
            <a:r>
              <a:rPr lang="en-US" dirty="0"/>
              <a:t>	True stories – Store Credit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cap="none" dirty="0">
                <a:latin typeface="Amasis MT Pro" panose="020B0604020202020204" pitchFamily="18" charset="0"/>
              </a:rPr>
              <a:t>Buying a book for almost no money 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How I was able to get money just by having the right information</a:t>
            </a:r>
          </a:p>
          <a:p>
            <a:pPr lvl="1"/>
            <a:r>
              <a:rPr lang="en-US" cap="none" dirty="0">
                <a:latin typeface="Amasis MT Pro" panose="020B0604020202020204" pitchFamily="18" charset="0"/>
              </a:rPr>
              <a:t>Store cle</a:t>
            </a:r>
            <a:r>
              <a:rPr lang="en-US" dirty="0">
                <a:latin typeface="Amasis MT Pro" panose="020B0604020202020204" pitchFamily="18" charset="0"/>
              </a:rPr>
              <a:t>rk asked for store customer card</a:t>
            </a:r>
          </a:p>
          <a:p>
            <a:pPr lvl="1"/>
            <a:r>
              <a:rPr lang="en-US" cap="none" dirty="0">
                <a:latin typeface="Amasis MT Pro" panose="020B0604020202020204" pitchFamily="18" charset="0"/>
              </a:rPr>
              <a:t>Gave mobile number and full name</a:t>
            </a:r>
            <a:endParaRPr lang="en-US" dirty="0">
              <a:latin typeface="Amasis MT Pro" panose="020B0604020202020204" pitchFamily="18" charset="0"/>
            </a:endParaRPr>
          </a:p>
          <a:p>
            <a:pPr lvl="1"/>
            <a:r>
              <a:rPr lang="en-US" cap="none" dirty="0">
                <a:latin typeface="Amasis MT Pro" panose="020B0604020202020204" pitchFamily="18" charset="0"/>
              </a:rPr>
              <a:t>Store clerk asked if I wanted to use balance credit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I accepted and little had to pay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Mobile and full name were not mine </a:t>
            </a:r>
            <a:r>
              <a:rPr lang="en-US" dirty="0">
                <a:latin typeface="Amasis MT Pro" panose="020B0604020202020204" pitchFamily="18" charset="0"/>
                <a:sym typeface="Wingdings" panose="05000000000000000000" pitchFamily="2" charset="2"/>
              </a:rPr>
              <a:t></a:t>
            </a:r>
            <a:endParaRPr lang="en-US" dirty="0">
              <a:latin typeface="Amasis MT Pro" panose="020B06040202020202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4C4E4C-7FAA-1021-D27C-957401200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18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4254190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Awareness</a:t>
            </a:r>
            <a:br>
              <a:rPr lang="en-US" dirty="0"/>
            </a:br>
            <a:r>
              <a:rPr lang="en-US" dirty="0"/>
              <a:t>	Life is hard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Amasis MT Pro" panose="020B0604020202020204" pitchFamily="18" charset="0"/>
              </a:rPr>
              <a:t>What companies know about us (</a:t>
            </a:r>
            <a:r>
              <a:rPr lang="en-US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endParaRPr lang="en-US" dirty="0">
              <a:latin typeface="Amasis MT Pro" panose="020B0604020202020204" pitchFamily="18" charset="0"/>
            </a:endParaRPr>
          </a:p>
          <a:p>
            <a:r>
              <a:rPr lang="en-US" dirty="0">
                <a:latin typeface="Amasis MT Pro" panose="020B0604020202020204" pitchFamily="18" charset="0"/>
              </a:rPr>
              <a:t>Awareness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What do we teach our kids? Do we teach ?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They are exposed to everyone on the internet.</a:t>
            </a:r>
            <a:endParaRPr lang="en-US" cap="none" dirty="0">
              <a:latin typeface="Amasis MT Pro" panose="020B0604020202020204" pitchFamily="18" charset="0"/>
            </a:endParaRPr>
          </a:p>
          <a:p>
            <a:endParaRPr lang="en-US" dirty="0">
              <a:latin typeface="Amasis MT Pro" panose="020B0604020202020204" pitchFamily="18" charset="0"/>
            </a:endParaRPr>
          </a:p>
          <a:p>
            <a:r>
              <a:rPr lang="en-US" dirty="0">
                <a:latin typeface="Amasis MT Pro" panose="020B0604020202020204" pitchFamily="18" charset="0"/>
              </a:rPr>
              <a:t>Social Media accounts</a:t>
            </a:r>
          </a:p>
          <a:p>
            <a:pPr lvl="1"/>
            <a:r>
              <a:rPr lang="en-US" cap="none" dirty="0">
                <a:latin typeface="Amasis MT Pro" panose="020B0604020202020204" pitchFamily="18" charset="0"/>
              </a:rPr>
              <a:t>If you don’t have Facebook, I can create one in your name and call your friends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4C4E4C-7FAA-1021-D27C-957401200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19</a:t>
            </a:fld>
            <a:endParaRPr lang="pt-PT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4324762D-AACC-E4B3-836B-ADC937728508}"/>
              </a:ext>
            </a:extLst>
          </p:cNvPr>
          <p:cNvSpPr/>
          <p:nvPr/>
        </p:nvSpPr>
        <p:spPr>
          <a:xfrm>
            <a:off x="4876997" y="2283883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8505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65777-9950-41FF-C4F1-DCFAF627B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OSINT – Open-source intelligence</a:t>
            </a:r>
            <a:br>
              <a:rPr lang="en-US" dirty="0"/>
            </a:br>
            <a:r>
              <a:rPr lang="en-US" dirty="0"/>
              <a:t>	Digital Footprint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AF3405-B50D-8DD1-06B0-90D32A1508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>
                <a:latin typeface="Amasis MT Pro" panose="020B0604020202020204" pitchFamily="18" charset="0"/>
              </a:rPr>
              <a:t>Open-source intelligence (OSINT) is the collection and analysis of data gathered from open sources (overt and publicly available sources) to produce actionable intelligence. (</a:t>
            </a:r>
            <a:r>
              <a:rPr lang="en-US" dirty="0">
                <a:latin typeface="Amasis MT Pro" panose="020B0604020202020204" pitchFamily="18" charset="0"/>
                <a:hlinkClick r:id="rId2"/>
              </a:rPr>
              <a:t>Wikipedia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pPr marL="0" indent="0">
              <a:buNone/>
            </a:pPr>
            <a:endParaRPr lang="en-US" dirty="0">
              <a:latin typeface="Amasis MT Pro" panose="020B0604020202020204" pitchFamily="18" charset="0"/>
            </a:endParaRPr>
          </a:p>
          <a:p>
            <a:r>
              <a:rPr lang="en-US" dirty="0">
                <a:latin typeface="Amasis MT Pro" panose="020B0604020202020204" pitchFamily="18" charset="0"/>
              </a:rPr>
              <a:t>It’s about digital footprint. Gathering information from: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search engines (Google, …)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social media (Facebook, …)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government sites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…</a:t>
            </a:r>
          </a:p>
          <a:p>
            <a:pPr marL="0" indent="0">
              <a:buNone/>
            </a:pPr>
            <a:endParaRPr lang="pt-PT" dirty="0">
              <a:latin typeface="Amasis MT Pro" panose="02040504050005020304" pitchFamily="18" charset="0"/>
            </a:endParaRPr>
          </a:p>
          <a:p>
            <a:r>
              <a:rPr lang="pt-PT" dirty="0">
                <a:latin typeface="Amasis MT Pro" panose="02040504050005020304" pitchFamily="18" charset="0"/>
              </a:rPr>
              <a:t>The constant battles:</a:t>
            </a:r>
          </a:p>
          <a:p>
            <a:pPr lvl="1"/>
            <a:r>
              <a:rPr lang="pt-PT" dirty="0">
                <a:latin typeface="Amasis MT Pro" panose="02040504050005020304" pitchFamily="18" charset="0"/>
              </a:rPr>
              <a:t>Privacy vs Publicaly available information</a:t>
            </a:r>
          </a:p>
          <a:p>
            <a:pPr lvl="1"/>
            <a:r>
              <a:rPr lang="pt-PT" dirty="0">
                <a:latin typeface="Amasis MT Pro" panose="02040504050005020304" pitchFamily="18" charset="0"/>
              </a:rPr>
              <a:t>Convinience vs Security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C0053E-BC73-0E69-399A-009D127DB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9231483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Awareness</a:t>
            </a:r>
            <a:br>
              <a:rPr lang="en-US" dirty="0"/>
            </a:br>
            <a:r>
              <a:rPr lang="en-US" dirty="0"/>
              <a:t>	 Browser F12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cap="none" dirty="0">
                <a:latin typeface="Amasis MT Pro" panose="020B0604020202020204" pitchFamily="18" charset="0"/>
              </a:rPr>
              <a:t>1 - Type </a:t>
            </a:r>
            <a:r>
              <a:rPr lang="en-US" cap="none" dirty="0" err="1">
                <a:latin typeface="Amasis MT Pro" panose="020B0604020202020204" pitchFamily="18" charset="0"/>
              </a:rPr>
              <a:t>url</a:t>
            </a:r>
            <a:r>
              <a:rPr lang="en-US" cap="none" dirty="0">
                <a:latin typeface="Amasis MT Pro" panose="020B0604020202020204" pitchFamily="18" charset="0"/>
              </a:rPr>
              <a:t> on browser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2 - Page is requested from the internet</a:t>
            </a:r>
          </a:p>
          <a:p>
            <a:r>
              <a:rPr lang="en-US" dirty="0">
                <a:latin typeface="Amasis MT Pro" panose="020B0604020202020204" pitchFamily="18" charset="0"/>
              </a:rPr>
              <a:t>3 - Page is displayed from local data (previously downloaded)</a:t>
            </a:r>
            <a:endParaRPr lang="en-US" cap="none" dirty="0">
              <a:latin typeface="Amasis MT Pro" panose="020B0604020202020204" pitchFamily="18" charset="0"/>
            </a:endParaRPr>
          </a:p>
          <a:p>
            <a:endParaRPr lang="en-US" dirty="0">
              <a:latin typeface="Amasis MT Pro" panose="020B0604020202020204" pitchFamily="18" charset="0"/>
            </a:endParaRPr>
          </a:p>
          <a:p>
            <a:r>
              <a:rPr lang="en-US" cap="none" dirty="0">
                <a:latin typeface="Amasis MT Pro" panose="020B0604020202020204" pitchFamily="18" charset="0"/>
              </a:rPr>
              <a:t>Show password text on password field</a:t>
            </a:r>
          </a:p>
          <a:p>
            <a:r>
              <a:rPr lang="en-US" dirty="0">
                <a:latin typeface="Amasis MT Pro" panose="020B0604020202020204" pitchFamily="18" charset="0"/>
              </a:rPr>
              <a:t>Did you ask for a screenshot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Let me just change some data</a:t>
            </a:r>
          </a:p>
          <a:p>
            <a:endParaRPr lang="pt-PT" cap="none" dirty="0">
              <a:latin typeface="Amasis MT Pro" panose="020B06040202020202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7B04B1-52D7-997A-DC50-8C5CABA5E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20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1215302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353DF-E08B-5139-444F-F7A34D2AC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OSINTing</a:t>
            </a:r>
            <a:endParaRPr lang="pt-PT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FD1544-9FB1-0115-CB55-678A77ADC5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1385C0-A5D5-5703-1A39-FC2D329C5E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21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3087744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OSINT</a:t>
            </a:r>
            <a:br>
              <a:rPr lang="en-US" dirty="0"/>
            </a:br>
            <a:r>
              <a:rPr lang="en-US" dirty="0"/>
              <a:t>	Personal Information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cap="none" dirty="0">
                <a:latin typeface="Amasis MT Pro" panose="020B0604020202020204" pitchFamily="18" charset="0"/>
              </a:rPr>
              <a:t>Posted information can get publicly and world available</a:t>
            </a:r>
          </a:p>
          <a:p>
            <a:pPr lvl="1"/>
            <a:r>
              <a:rPr lang="en-US" sz="1800" cap="none" dirty="0">
                <a:latin typeface="Amasis MT Pro" panose="020B0604020202020204" pitchFamily="18" charset="0"/>
              </a:rPr>
              <a:t>Even private profiles can have their data shared by others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When information is posted</a:t>
            </a:r>
          </a:p>
          <a:p>
            <a:pPr lvl="1"/>
            <a:r>
              <a:rPr lang="en-US" sz="1800" cap="none" dirty="0">
                <a:latin typeface="Amasis MT Pro" panose="020B0604020202020204" pitchFamily="18" charset="0"/>
              </a:rPr>
              <a:t>Shows where you are at that time (habits &amp; routines)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Information on the picture</a:t>
            </a:r>
          </a:p>
          <a:p>
            <a:pPr lvl="1"/>
            <a:r>
              <a:rPr lang="en-US" sz="1800" cap="none" dirty="0">
                <a:latin typeface="Amasis MT Pro" panose="020B0604020202020204" pitchFamily="18" charset="0"/>
              </a:rPr>
              <a:t>Metadata</a:t>
            </a:r>
          </a:p>
          <a:p>
            <a:pPr lvl="1"/>
            <a:r>
              <a:rPr lang="en-US" sz="1800" cap="none" dirty="0">
                <a:latin typeface="Amasis MT Pro" panose="020B0604020202020204" pitchFamily="18" charset="0"/>
              </a:rPr>
              <a:t>Geolocation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5FB715-A425-98B4-7A79-24B8B14EE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22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97913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Deadly Social Media</a:t>
            </a:r>
            <a:br>
              <a:rPr lang="en-US" dirty="0"/>
            </a:br>
            <a:r>
              <a:rPr lang="en-US" dirty="0"/>
              <a:t>	The Final Hours of Pop Smoke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1600" cap="none" dirty="0">
                <a:latin typeface="Amasis MT Pro" panose="020B0604020202020204" pitchFamily="18" charset="0"/>
              </a:rPr>
              <a:t>Rapper Pop Smoke Murdered in Home Invasion ... By 4 Masked Gunmen  (</a:t>
            </a:r>
            <a:r>
              <a:rPr lang="en-US" sz="1600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sz="1600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sz="1600" cap="none" dirty="0">
                <a:latin typeface="Amasis MT Pro" panose="020B0604020202020204" pitchFamily="18" charset="0"/>
              </a:rPr>
              <a:t>Instagram Posts</a:t>
            </a:r>
          </a:p>
          <a:p>
            <a:pPr lvl="1"/>
            <a:r>
              <a:rPr lang="en-US" cap="none" dirty="0">
                <a:latin typeface="Amasis MT Pro" panose="020B0604020202020204" pitchFamily="18" charset="0"/>
              </a:rPr>
              <a:t>Location Tag</a:t>
            </a:r>
          </a:p>
          <a:p>
            <a:r>
              <a:rPr lang="en-US" sz="1600" cap="none" dirty="0">
                <a:latin typeface="Amasis MT Pro" panose="020B0604020202020204" pitchFamily="18" charset="0"/>
              </a:rPr>
              <a:t>Geolocation</a:t>
            </a:r>
          </a:p>
          <a:p>
            <a:pPr lvl="1"/>
            <a:r>
              <a:rPr lang="en-US" cap="none" dirty="0">
                <a:latin typeface="Amasis MT Pro" panose="020B0604020202020204" pitchFamily="18" charset="0"/>
              </a:rPr>
              <a:t>Reverse Image</a:t>
            </a:r>
          </a:p>
          <a:p>
            <a:r>
              <a:rPr lang="en-US" sz="1600" cap="none" dirty="0">
                <a:latin typeface="Amasis MT Pro" panose="020B0604020202020204" pitchFamily="18" charset="0"/>
              </a:rPr>
              <a:t>Google Maps</a:t>
            </a:r>
          </a:p>
          <a:p>
            <a:pPr lvl="1"/>
            <a:r>
              <a:rPr lang="en-US" cap="none" dirty="0">
                <a:latin typeface="Amasis MT Pro" panose="020B0604020202020204" pitchFamily="18" charset="0"/>
              </a:rPr>
              <a:t>Local Recon</a:t>
            </a:r>
          </a:p>
          <a:p>
            <a:r>
              <a:rPr lang="en-US" sz="1600" cap="none" dirty="0">
                <a:latin typeface="Amasis MT Pro" panose="020B0604020202020204" pitchFamily="18" charset="0"/>
              </a:rPr>
              <a:t>Airbnb/Zillow (Rent/Real-estate)</a:t>
            </a:r>
          </a:p>
          <a:p>
            <a:pPr lvl="1"/>
            <a:r>
              <a:rPr lang="en-US" cap="none" dirty="0">
                <a:latin typeface="Amasis MT Pro" panose="020B0604020202020204" pitchFamily="18" charset="0"/>
              </a:rPr>
              <a:t>House photos (Outside and Inside)</a:t>
            </a:r>
          </a:p>
          <a:p>
            <a:pPr lvl="1"/>
            <a:r>
              <a:rPr lang="en-US" cap="none" dirty="0">
                <a:latin typeface="Amasis MT Pro" panose="020B0604020202020204" pitchFamily="18" charset="0"/>
              </a:rPr>
              <a:t>Layout</a:t>
            </a:r>
          </a:p>
          <a:p>
            <a:endParaRPr lang="en-US" sz="1600" dirty="0">
              <a:latin typeface="Amasis MT Pro" panose="020B0604020202020204" pitchFamily="18" charset="0"/>
            </a:endParaRPr>
          </a:p>
          <a:p>
            <a:r>
              <a:rPr lang="en-US" sz="1600" cap="none" dirty="0">
                <a:latin typeface="Amasis MT Pro" panose="020B0604020202020204" pitchFamily="18" charset="0"/>
              </a:rPr>
              <a:t>YouTube Video: The Cyber Mentor (</a:t>
            </a:r>
            <a:r>
              <a:rPr lang="en-US" sz="1600" cap="none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en-US" sz="1600" cap="none" dirty="0">
                <a:latin typeface="Amasis MT Pro" panose="020B0604020202020204" pitchFamily="18" charset="0"/>
              </a:rPr>
              <a:t>)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EFBB764E-27AF-4598-B025-7A87270ED2D4}"/>
              </a:ext>
            </a:extLst>
          </p:cNvPr>
          <p:cNvSpPr/>
          <p:nvPr/>
        </p:nvSpPr>
        <p:spPr>
          <a:xfrm>
            <a:off x="8003177" y="2246811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BD269C-9F28-F0C7-76C8-8591CEE40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23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9300500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OSINT</a:t>
            </a:r>
            <a:br>
              <a:rPr lang="en-US" dirty="0"/>
            </a:br>
            <a:r>
              <a:rPr lang="en-US" dirty="0"/>
              <a:t>	Tools &amp; more tools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pt-PT" sz="1700" cap="none" dirty="0">
                <a:latin typeface="Amasis MT Pro" panose="020B0604020202020204" pitchFamily="18" charset="0"/>
              </a:rPr>
              <a:t>OSINT FRAMEWORK (</a:t>
            </a:r>
            <a:r>
              <a:rPr lang="pt-PT" sz="1700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pt-PT" sz="1700" cap="none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pt-PT" sz="1500" dirty="0">
                <a:latin typeface="Amasis MT Pro" panose="020B0604020202020204" pitchFamily="18" charset="0"/>
              </a:rPr>
              <a:t>Yups, only one link is enough</a:t>
            </a:r>
            <a:endParaRPr lang="pt-PT" sz="1500" cap="none" dirty="0">
              <a:latin typeface="Amasis MT Pro" panose="020B0604020202020204" pitchFamily="18" charset="0"/>
            </a:endParaRP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38142DBF-EF46-47FB-B0AB-87B19B32D112}"/>
              </a:ext>
            </a:extLst>
          </p:cNvPr>
          <p:cNvSpPr/>
          <p:nvPr/>
        </p:nvSpPr>
        <p:spPr>
          <a:xfrm>
            <a:off x="3762103" y="2264228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D90A23-554C-F3E5-94E6-794322DBE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24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6834867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OSINT</a:t>
            </a:r>
            <a:br>
              <a:rPr lang="en-US" dirty="0"/>
            </a:br>
            <a:r>
              <a:rPr lang="en-US" dirty="0"/>
              <a:t>	Profiling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cap="none" dirty="0">
                <a:latin typeface="Amasis MT Pro" panose="020B0604020202020204" pitchFamily="18" charset="0"/>
              </a:rPr>
              <a:t>What’s my IP? (</a:t>
            </a:r>
            <a:r>
              <a:rPr lang="en-US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dirty="0">
                <a:latin typeface="Amasis MT Pro" panose="020B0604020202020204" pitchFamily="18" charset="0"/>
              </a:rPr>
              <a:t>Ip2Location (</a:t>
            </a:r>
            <a:r>
              <a:rPr lang="en-US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r>
              <a:rPr lang="en-US" dirty="0">
                <a:latin typeface="Amasis MT Pro" panose="020B0604020202020204" pitchFamily="18" charset="0"/>
              </a:rPr>
              <a:t>Mylocation (</a:t>
            </a:r>
            <a:r>
              <a:rPr lang="en-US" dirty="0">
                <a:latin typeface="Amasis MT Pro" panose="020B0604020202020204" pitchFamily="18" charset="0"/>
                <a:hlinkClick r:id="rId5"/>
              </a:rPr>
              <a:t>link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r>
              <a:rPr lang="en-US" sz="1700" cap="none" dirty="0">
                <a:latin typeface="Amasis MT Pro" panose="020B0604020202020204" pitchFamily="18" charset="0"/>
              </a:rPr>
              <a:t>Twitter</a:t>
            </a:r>
          </a:p>
          <a:p>
            <a:pPr lvl="1"/>
            <a:r>
              <a:rPr lang="en-US" sz="1700" cap="none" dirty="0">
                <a:latin typeface="Amasis MT Pro" panose="020B0604020202020204" pitchFamily="18" charset="0"/>
              </a:rPr>
              <a:t>Twitter Advanced Search (</a:t>
            </a:r>
            <a:r>
              <a:rPr lang="en-US" sz="1700" cap="none" dirty="0">
                <a:latin typeface="Amasis MT Pro" panose="020B0604020202020204" pitchFamily="18" charset="0"/>
                <a:hlinkClick r:id="rId6"/>
              </a:rPr>
              <a:t>link</a:t>
            </a:r>
            <a:r>
              <a:rPr lang="en-US" sz="1700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Facebook</a:t>
            </a:r>
          </a:p>
          <a:p>
            <a:pPr lvl="1"/>
            <a:r>
              <a:rPr lang="en-US" sz="1800" cap="none" dirty="0">
                <a:latin typeface="Amasis MT Pro" panose="020B0604020202020204" pitchFamily="18" charset="0"/>
              </a:rPr>
              <a:t>StalkFace (</a:t>
            </a:r>
            <a:r>
              <a:rPr lang="en-US" sz="1800" cap="none" dirty="0">
                <a:latin typeface="Amasis MT Pro" panose="020B0604020202020204" pitchFamily="18" charset="0"/>
                <a:hlinkClick r:id="rId7"/>
              </a:rPr>
              <a:t>link</a:t>
            </a:r>
            <a:r>
              <a:rPr lang="en-US" sz="1800" cap="none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en-US" sz="1800" cap="none" dirty="0">
                <a:latin typeface="Amasis MT Pro" panose="020B0604020202020204" pitchFamily="18" charset="0"/>
              </a:rPr>
              <a:t>Sowdust Github (</a:t>
            </a:r>
            <a:r>
              <a:rPr lang="en-US" sz="1800" cap="none" dirty="0">
                <a:latin typeface="Amasis MT Pro" panose="020B0604020202020204" pitchFamily="18" charset="0"/>
                <a:hlinkClick r:id="rId8"/>
              </a:rPr>
              <a:t>link</a:t>
            </a:r>
            <a:r>
              <a:rPr lang="en-US" sz="1800" cap="none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en-US" sz="1800" cap="none" dirty="0">
                <a:latin typeface="Amasis MT Pro" panose="020B0604020202020204" pitchFamily="18" charset="0"/>
              </a:rPr>
              <a:t>IntelligenceX Facebook Search (</a:t>
            </a:r>
            <a:r>
              <a:rPr lang="en-US" sz="1800" cap="none" dirty="0">
                <a:latin typeface="Amasis MT Pro" panose="020B0604020202020204" pitchFamily="18" charset="0"/>
                <a:hlinkClick r:id="rId9"/>
              </a:rPr>
              <a:t>link</a:t>
            </a:r>
            <a:r>
              <a:rPr lang="en-US" sz="1800" cap="none" dirty="0">
                <a:latin typeface="Amasis MT Pro" panose="020B0604020202020204" pitchFamily="18" charset="0"/>
              </a:rPr>
              <a:t>)</a:t>
            </a:r>
          </a:p>
          <a:p>
            <a:endParaRPr lang="pt-PT" sz="1700" cap="none" dirty="0">
              <a:latin typeface="Amasis MT Pro" panose="020B0604020202020204" pitchFamily="18" charset="0"/>
            </a:endParaRP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A4F54885-E199-4443-BC78-768525C36200}"/>
              </a:ext>
            </a:extLst>
          </p:cNvPr>
          <p:cNvSpPr/>
          <p:nvPr/>
        </p:nvSpPr>
        <p:spPr>
          <a:xfrm>
            <a:off x="2830285" y="3074125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F2556A11-BC06-4BE9-9D29-B571FBFEF983}"/>
              </a:ext>
            </a:extLst>
          </p:cNvPr>
          <p:cNvSpPr/>
          <p:nvPr/>
        </p:nvSpPr>
        <p:spPr>
          <a:xfrm>
            <a:off x="4423955" y="3840480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94EE3A-787F-466A-75B7-A777366AD9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25</a:t>
            </a:fld>
            <a:endParaRPr lang="pt-PT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C8B5DDC5-2F51-CFEF-2B25-CEF7DF4D60EF}"/>
              </a:ext>
            </a:extLst>
          </p:cNvPr>
          <p:cNvSpPr/>
          <p:nvPr/>
        </p:nvSpPr>
        <p:spPr>
          <a:xfrm>
            <a:off x="3091503" y="4663999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46869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OSINT</a:t>
            </a:r>
            <a:br>
              <a:rPr lang="en-US" dirty="0"/>
            </a:br>
            <a:r>
              <a:rPr lang="en-US" dirty="0"/>
              <a:t>	Profiling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1700" cap="none" dirty="0">
                <a:latin typeface="Amasis MT Pro" panose="020B0604020202020204" pitchFamily="18" charset="0"/>
              </a:rPr>
              <a:t>Mobile (how long have you been using the same number)</a:t>
            </a:r>
          </a:p>
          <a:p>
            <a:pPr lvl="1"/>
            <a:r>
              <a:rPr lang="en-US" sz="1700" cap="none" dirty="0">
                <a:latin typeface="Amasis MT Pro" panose="020B0604020202020204" pitchFamily="18" charset="0"/>
              </a:rPr>
              <a:t>Sync me (</a:t>
            </a:r>
            <a:r>
              <a:rPr lang="en-US" sz="1700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sz="1700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sz="1700" cap="none" dirty="0">
                <a:latin typeface="Amasis MT Pro" panose="020B0604020202020204" pitchFamily="18" charset="0"/>
              </a:rPr>
              <a:t>Usernames (you reuse usernames)</a:t>
            </a:r>
          </a:p>
          <a:p>
            <a:pPr lvl="1"/>
            <a:r>
              <a:rPr lang="en-US" sz="1700" cap="none" dirty="0">
                <a:latin typeface="Amasis MT Pro" panose="020B0604020202020204" pitchFamily="18" charset="0"/>
              </a:rPr>
              <a:t>NameChk</a:t>
            </a:r>
            <a:r>
              <a:rPr lang="en-US" sz="1700" dirty="0">
                <a:latin typeface="Amasis MT Pro" panose="020B0604020202020204" pitchFamily="18" charset="0"/>
              </a:rPr>
              <a:t> (</a:t>
            </a:r>
            <a:r>
              <a:rPr lang="en-US" sz="1700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en-US" sz="1700" dirty="0">
                <a:latin typeface="Amasis MT Pro" panose="020B0604020202020204" pitchFamily="18" charset="0"/>
              </a:rPr>
              <a:t>)</a:t>
            </a:r>
            <a:endParaRPr lang="en-US" sz="1700" cap="none" dirty="0">
              <a:latin typeface="Amasis MT Pro" panose="020B0604020202020204" pitchFamily="18" charset="0"/>
            </a:endParaRPr>
          </a:p>
          <a:p>
            <a:pPr lvl="1"/>
            <a:r>
              <a:rPr lang="en-US" sz="1700" cap="none" dirty="0">
                <a:latin typeface="Amasis MT Pro" panose="020B0604020202020204" pitchFamily="18" charset="0"/>
              </a:rPr>
              <a:t>WhatsMyName (</a:t>
            </a:r>
            <a:r>
              <a:rPr lang="en-US" sz="1700" cap="none" dirty="0">
                <a:latin typeface="Amasis MT Pro" panose="020B0604020202020204" pitchFamily="18" charset="0"/>
                <a:hlinkClick r:id="rId5"/>
              </a:rPr>
              <a:t>link</a:t>
            </a:r>
            <a:r>
              <a:rPr lang="en-US" sz="1700" cap="none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en-US" sz="1700" cap="none" dirty="0">
                <a:latin typeface="Amasis MT Pro" panose="020B0604020202020204" pitchFamily="18" charset="0"/>
              </a:rPr>
              <a:t>NameCheckup (</a:t>
            </a:r>
            <a:r>
              <a:rPr lang="en-US" sz="1700" cap="none" dirty="0">
                <a:latin typeface="Amasis MT Pro" panose="020B0604020202020204" pitchFamily="18" charset="0"/>
                <a:hlinkClick r:id="rId6"/>
              </a:rPr>
              <a:t>link</a:t>
            </a:r>
            <a:r>
              <a:rPr lang="en-US" sz="1700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Tinder</a:t>
            </a:r>
          </a:p>
          <a:p>
            <a:pPr lvl="1"/>
            <a:r>
              <a:rPr lang="en-US" sz="1800" dirty="0">
                <a:latin typeface="Amasis MT Pro" panose="020B0604020202020204" pitchFamily="18" charset="0"/>
              </a:rPr>
              <a:t>Username reuse (</a:t>
            </a:r>
            <a:r>
              <a:rPr lang="en-US" sz="1800" dirty="0">
                <a:latin typeface="Amasis MT Pro" panose="020B0604020202020204" pitchFamily="18" charset="0"/>
                <a:hlinkClick r:id="rId7"/>
              </a:rPr>
              <a:t>link</a:t>
            </a:r>
            <a:r>
              <a:rPr lang="en-US" sz="1800" dirty="0">
                <a:latin typeface="Amasis MT Pro" panose="020B0604020202020204" pitchFamily="18" charset="0"/>
              </a:rPr>
              <a:t>)</a:t>
            </a:r>
            <a:endParaRPr lang="en-US" sz="1800" cap="none" dirty="0">
              <a:latin typeface="Amasis MT Pro" panose="020B0604020202020204" pitchFamily="18" charset="0"/>
            </a:endParaRPr>
          </a:p>
          <a:p>
            <a:pPr marL="0" indent="0">
              <a:buNone/>
            </a:pPr>
            <a:endParaRPr lang="en-US" sz="1000" dirty="0">
              <a:latin typeface="Amasis MT Pro" panose="020B0604020202020204" pitchFamily="18" charset="0"/>
            </a:endParaRPr>
          </a:p>
          <a:p>
            <a:r>
              <a:rPr lang="en-US" sz="1700" cap="none" dirty="0">
                <a:latin typeface="Amasis MT Pro" panose="020B0604020202020204" pitchFamily="18" charset="0"/>
              </a:rPr>
              <a:t>New awesome tools are always being </a:t>
            </a:r>
            <a:r>
              <a:rPr lang="en-US" sz="1700" dirty="0">
                <a:latin typeface="Amasis MT Pro" panose="020B0604020202020204" pitchFamily="18" charset="0"/>
              </a:rPr>
              <a:t>c</a:t>
            </a:r>
            <a:r>
              <a:rPr lang="en-US" sz="1700" cap="none" dirty="0">
                <a:latin typeface="Amasis MT Pro" panose="020B0604020202020204" pitchFamily="18" charset="0"/>
              </a:rPr>
              <a:t>reated</a:t>
            </a:r>
            <a:endParaRPr lang="pt-PT" sz="1700" cap="none" dirty="0">
              <a:latin typeface="Amasis MT Pro" panose="020B0604020202020204" pitchFamily="18" charset="0"/>
            </a:endParaRP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6A402471-EAAB-4210-86DC-86A0475C0312}"/>
              </a:ext>
            </a:extLst>
          </p:cNvPr>
          <p:cNvSpPr/>
          <p:nvPr/>
        </p:nvSpPr>
        <p:spPr>
          <a:xfrm>
            <a:off x="3474720" y="4206240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E640DA56-2AEC-498B-BAD6-F3682948551E}"/>
              </a:ext>
            </a:extLst>
          </p:cNvPr>
          <p:cNvSpPr/>
          <p:nvPr/>
        </p:nvSpPr>
        <p:spPr>
          <a:xfrm>
            <a:off x="3709852" y="5001879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4542BB-993A-895A-6B6D-7A4B1C330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26</a:t>
            </a:fld>
            <a:endParaRPr lang="pt-PT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77FA16C3-C026-C8E2-6457-524F96DD8AC6}"/>
              </a:ext>
            </a:extLst>
          </p:cNvPr>
          <p:cNvSpPr/>
          <p:nvPr/>
        </p:nvSpPr>
        <p:spPr>
          <a:xfrm>
            <a:off x="3040131" y="3429000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87862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OSINT</a:t>
            </a:r>
            <a:br>
              <a:rPr lang="en-US" dirty="0"/>
            </a:br>
            <a:r>
              <a:rPr lang="en-US" dirty="0"/>
              <a:t>	Profiling - Professional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cap="none" dirty="0">
                <a:latin typeface="Amasis MT Pro" panose="020B0604020202020204" pitchFamily="18" charset="0"/>
              </a:rPr>
              <a:t>LinkedIn (</a:t>
            </a:r>
            <a:r>
              <a:rPr lang="en-US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dirty="0">
                <a:latin typeface="Amasis MT Pro" panose="020B0604020202020204" pitchFamily="18" charset="0"/>
              </a:rPr>
              <a:t>Xing (</a:t>
            </a:r>
            <a:r>
              <a:rPr lang="en-US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pPr marL="0" indent="0">
              <a:buNone/>
            </a:pPr>
            <a:endParaRPr lang="en-US" sz="1000" dirty="0">
              <a:latin typeface="Amasis MT Pro" panose="020B0604020202020204" pitchFamily="18" charset="0"/>
            </a:endParaRPr>
          </a:p>
          <a:p>
            <a:r>
              <a:rPr lang="en-US" cap="none" dirty="0">
                <a:latin typeface="Amasis MT Pro" panose="020B0604020202020204" pitchFamily="18" charset="0"/>
              </a:rPr>
              <a:t>Curriculum Vitae</a:t>
            </a:r>
          </a:p>
          <a:p>
            <a:pPr lvl="1"/>
            <a:r>
              <a:rPr lang="en-US" sz="1800" cap="none" dirty="0">
                <a:latin typeface="Amasis MT Pro" panose="020B0604020202020204" pitchFamily="18" charset="0"/>
              </a:rPr>
              <a:t>Sending CV with too much information – what is too much </a:t>
            </a:r>
            <a:r>
              <a:rPr lang="en-US" sz="1800" cap="none" dirty="0">
                <a:latin typeface="Amasis MT Pro" panose="020B0604020202020204" pitchFamily="18" charset="0"/>
                <a:sym typeface="Wingdings" panose="05000000000000000000" pitchFamily="2" charset="2"/>
              </a:rPr>
              <a:t></a:t>
            </a:r>
            <a:endParaRPr lang="en-US" sz="1800" cap="none" dirty="0">
              <a:latin typeface="Amasis MT Pro" panose="020B0604020202020204" pitchFamily="18" charset="0"/>
            </a:endParaRPr>
          </a:p>
          <a:p>
            <a:pPr lvl="2"/>
            <a:r>
              <a:rPr lang="en-US" sz="1600" cap="none" dirty="0">
                <a:latin typeface="Amasis MT Pro" panose="020B0604020202020204" pitchFamily="18" charset="0"/>
              </a:rPr>
              <a:t>Home address – Street View</a:t>
            </a:r>
            <a:endParaRPr lang="pt-PT" sz="1600" cap="none" dirty="0">
              <a:latin typeface="Amasis MT Pro" panose="020B0604020202020204" pitchFamily="18" charset="0"/>
            </a:endParaRPr>
          </a:p>
          <a:p>
            <a:endParaRPr lang="en-US" sz="1000" dirty="0">
              <a:latin typeface="Amasis MT Pro" panose="020B0604020202020204" pitchFamily="18" charset="0"/>
            </a:endParaRPr>
          </a:p>
          <a:p>
            <a:r>
              <a:rPr lang="en-US" dirty="0">
                <a:latin typeface="Amasis MT Pro" panose="020B0604020202020204" pitchFamily="18" charset="0"/>
              </a:rPr>
              <a:t>Company Information</a:t>
            </a:r>
          </a:p>
          <a:p>
            <a:pPr lvl="1"/>
            <a:r>
              <a:rPr lang="en-US" sz="1800" dirty="0">
                <a:latin typeface="Amasis MT Pro" panose="020B0604020202020204" pitchFamily="18" charset="0"/>
              </a:rPr>
              <a:t>Technologies described in job adds (leaking information)</a:t>
            </a:r>
          </a:p>
          <a:p>
            <a:endParaRPr lang="en-US" sz="1000" cap="none" dirty="0">
              <a:latin typeface="Amasis MT Pro" panose="020B0604020202020204" pitchFamily="18" charset="0"/>
            </a:endParaRPr>
          </a:p>
          <a:p>
            <a:r>
              <a:rPr lang="en-US" dirty="0">
                <a:latin typeface="Amasis MT Pro" panose="020B0604020202020204" pitchFamily="18" charset="0"/>
              </a:rPr>
              <a:t>Professional information phishing</a:t>
            </a:r>
          </a:p>
          <a:p>
            <a:pPr lvl="1"/>
            <a:r>
              <a:rPr lang="en-US" sz="1800" dirty="0">
                <a:latin typeface="Amasis MT Pro" panose="020B0604020202020204" pitchFamily="18" charset="0"/>
              </a:rPr>
              <a:t>Fake job adds (Is this a thing?)</a:t>
            </a:r>
          </a:p>
          <a:p>
            <a:endParaRPr lang="en-US" sz="1000" cap="none" dirty="0">
              <a:latin typeface="Amasis MT Pro" panose="020B0604020202020204" pitchFamily="18" charset="0"/>
            </a:endParaRP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40E72849-2FAC-4B2E-B4C6-0F1D0B007275}"/>
              </a:ext>
            </a:extLst>
          </p:cNvPr>
          <p:cNvSpPr/>
          <p:nvPr/>
        </p:nvSpPr>
        <p:spPr>
          <a:xfrm>
            <a:off x="2569656" y="2281645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90CB663C-B776-441F-B255-D6837105902B}"/>
              </a:ext>
            </a:extLst>
          </p:cNvPr>
          <p:cNvSpPr/>
          <p:nvPr/>
        </p:nvSpPr>
        <p:spPr>
          <a:xfrm>
            <a:off x="2195187" y="2677297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2D6B64-3ABA-E6E9-03EB-6089120BD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27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716930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353DF-E08B-5139-444F-F7A34D2AC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OSINT PT</a:t>
            </a:r>
            <a:endParaRPr lang="pt-PT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FD1544-9FB1-0115-CB55-678A77ADC5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7A2473-B877-E125-6169-42F4CC0315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28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4393909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OSINT</a:t>
            </a:r>
            <a:br>
              <a:rPr lang="en-US" dirty="0"/>
            </a:br>
            <a:r>
              <a:rPr lang="en-US" dirty="0"/>
              <a:t>	Portugal – Public contracts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cap="none" dirty="0">
                <a:latin typeface="Amasis MT Pro" panose="020B0604020202020204" pitchFamily="18" charset="0"/>
              </a:rPr>
              <a:t>Base (</a:t>
            </a:r>
            <a:r>
              <a:rPr lang="en-US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en-US" cap="none" dirty="0">
                <a:latin typeface="Amasis MT Pro" panose="020B0604020202020204" pitchFamily="18" charset="0"/>
              </a:rPr>
              <a:t>The example (</a:t>
            </a:r>
            <a:r>
              <a:rPr lang="en-US" cap="none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dirty="0">
                <a:latin typeface="Amasis MT Pro" panose="020B0604020202020204" pitchFamily="18" charset="0"/>
              </a:rPr>
              <a:t>PDF of contract with PII strikethrough (</a:t>
            </a:r>
            <a:r>
              <a:rPr lang="en-US" dirty="0">
                <a:latin typeface="Amasis MT Pro" panose="020B0604020202020204" pitchFamily="18" charset="0"/>
                <a:hlinkClick r:id="rId5"/>
              </a:rPr>
              <a:t>link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Open with pdf reader and delete the strikethrough boxes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Name of employee who edited the document</a:t>
            </a:r>
          </a:p>
          <a:p>
            <a:pPr lvl="2"/>
            <a:r>
              <a:rPr lang="en-US" dirty="0">
                <a:latin typeface="Amasis MT Pro" panose="020B0604020202020204" pitchFamily="18" charset="0"/>
              </a:rPr>
              <a:t>Information on UA, LinkedIn, Facebook, …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Metadata: “KONICA MINOLTA bizhub C454”</a:t>
            </a:r>
          </a:p>
          <a:p>
            <a:r>
              <a:rPr lang="en-US" dirty="0">
                <a:latin typeface="Amasis MT Pro" panose="020B0604020202020204" pitchFamily="18" charset="0"/>
              </a:rPr>
              <a:t>Information leaked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Full Names, nif, addresses</a:t>
            </a:r>
          </a:p>
          <a:p>
            <a:endParaRPr lang="en-US" cap="none" dirty="0">
              <a:latin typeface="Amasis MT Pro" panose="020B0604020202020204" pitchFamily="18" charset="0"/>
            </a:endParaRPr>
          </a:p>
          <a:p>
            <a:endParaRPr lang="en-US" cap="none" dirty="0">
              <a:latin typeface="Amasis MT Pro" panose="020B0604020202020204" pitchFamily="18" charset="0"/>
            </a:endParaRPr>
          </a:p>
          <a:p>
            <a:endParaRPr lang="pt-PT" cap="none" dirty="0">
              <a:latin typeface="Amasis MT Pro" panose="020B0604020202020204" pitchFamily="18" charset="0"/>
            </a:endParaRP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AE6B1DE8-9A64-4434-9657-224222D6C14F}"/>
              </a:ext>
            </a:extLst>
          </p:cNvPr>
          <p:cNvSpPr/>
          <p:nvPr/>
        </p:nvSpPr>
        <p:spPr>
          <a:xfrm>
            <a:off x="3169920" y="2673531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63D1FA-EB15-5AA1-D75C-75DBE5FEF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29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3992056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353DF-E08B-5139-444F-F7A34D2AC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Disclaimer &amp; Laws</a:t>
            </a:r>
            <a:endParaRPr lang="pt-PT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FD1544-9FB1-0115-CB55-678A77ADC5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7DE4F0-1210-B6A9-4044-3F9FA84CE0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1923053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OSINT</a:t>
            </a:r>
            <a:br>
              <a:rPr lang="en-US" dirty="0"/>
            </a:br>
            <a:r>
              <a:rPr lang="en-US" dirty="0"/>
              <a:t>	Portugal – Vehicle Information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cap="none" dirty="0">
                <a:latin typeface="Amasis MT Pro" panose="020B0604020202020204" pitchFamily="18" charset="0"/>
              </a:rPr>
              <a:t>Automóvel On-line (</a:t>
            </a:r>
            <a:r>
              <a:rPr lang="en-US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Certidão Permanente Automóvel (</a:t>
            </a:r>
            <a:r>
              <a:rPr lang="en-US" cap="none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License Plate : “01-EF-34”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Result</a:t>
            </a:r>
          </a:p>
          <a:p>
            <a:pPr lvl="2"/>
            <a:r>
              <a:rPr lang="en-US" dirty="0">
                <a:latin typeface="Amasis MT Pro" panose="020B0604020202020204" pitchFamily="18" charset="0"/>
              </a:rPr>
              <a:t>Brand: MERCEDES-BENZ</a:t>
            </a:r>
          </a:p>
          <a:p>
            <a:pPr lvl="2"/>
            <a:r>
              <a:rPr lang="en-US" dirty="0">
                <a:latin typeface="Amasis MT Pro" panose="020B0604020202020204" pitchFamily="18" charset="0"/>
              </a:rPr>
              <a:t>VIN: WDD2040081A043326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Example (</a:t>
            </a:r>
            <a:r>
              <a:rPr lang="en-US" dirty="0">
                <a:latin typeface="Amasis MT Pro" panose="020B0604020202020204" pitchFamily="18" charset="0"/>
                <a:hlinkClick r:id="rId5"/>
              </a:rPr>
              <a:t>link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endParaRPr lang="en-US" sz="1000" cap="none" dirty="0">
              <a:latin typeface="Amasis MT Pro" panose="020B0604020202020204" pitchFamily="18" charset="0"/>
            </a:endParaRPr>
          </a:p>
          <a:p>
            <a:r>
              <a:rPr lang="en-US" dirty="0">
                <a:latin typeface="Amasis MT Pro" panose="020B0604020202020204" pitchFamily="18" charset="0"/>
              </a:rPr>
              <a:t>Vehicle Information (</a:t>
            </a:r>
            <a:r>
              <a:rPr lang="en-US" dirty="0">
                <a:latin typeface="Amasis MT Pro" panose="020B0604020202020204" pitchFamily="18" charset="0"/>
                <a:hlinkClick r:id="rId6"/>
              </a:rPr>
              <a:t>link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en-US" cap="none" dirty="0">
                <a:latin typeface="Amasis MT Pro" panose="020B0604020202020204" pitchFamily="18" charset="0"/>
              </a:rPr>
              <a:t>Example (</a:t>
            </a:r>
            <a:r>
              <a:rPr lang="en-US" cap="none" dirty="0">
                <a:latin typeface="Amasis MT Pro" panose="020B0604020202020204" pitchFamily="18" charset="0"/>
                <a:hlinkClick r:id="rId7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Information: Brand, Model, Location, Paint, Delivery Date, Extras, …</a:t>
            </a:r>
            <a:endParaRPr lang="en-US" cap="none" dirty="0">
              <a:latin typeface="Amasis MT Pro" panose="020B0604020202020204" pitchFamily="18" charset="0"/>
            </a:endParaRPr>
          </a:p>
          <a:p>
            <a:r>
              <a:rPr lang="en-US" cap="none" dirty="0">
                <a:latin typeface="Amasis MT Pro" panose="020B0604020202020204" pitchFamily="18" charset="0"/>
              </a:rPr>
              <a:t>Hack across the globe by VIN (</a:t>
            </a:r>
            <a:r>
              <a:rPr lang="en-US" cap="none" dirty="0">
                <a:latin typeface="Amasis MT Pro" panose="020B0604020202020204" pitchFamily="18" charset="0"/>
                <a:hlinkClick r:id="rId8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6E2B9CB0-427A-4C20-8368-D171D44FD71B}"/>
              </a:ext>
            </a:extLst>
          </p:cNvPr>
          <p:cNvSpPr/>
          <p:nvPr/>
        </p:nvSpPr>
        <p:spPr>
          <a:xfrm>
            <a:off x="4720046" y="2534193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C3310C08-B5CE-403C-8383-55E43712EA95}"/>
              </a:ext>
            </a:extLst>
          </p:cNvPr>
          <p:cNvSpPr/>
          <p:nvPr/>
        </p:nvSpPr>
        <p:spPr>
          <a:xfrm>
            <a:off x="2743827" y="4946468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00C87F3D-A99D-4998-9CA8-03BB7D5A9F0C}"/>
              </a:ext>
            </a:extLst>
          </p:cNvPr>
          <p:cNvSpPr/>
          <p:nvPr/>
        </p:nvSpPr>
        <p:spPr>
          <a:xfrm>
            <a:off x="4441372" y="5573485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C142AE-521D-BEEE-B726-455FB63F4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30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2397344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OSINT</a:t>
            </a:r>
            <a:br>
              <a:rPr lang="en-US" dirty="0"/>
            </a:br>
            <a:r>
              <a:rPr lang="en-US" dirty="0"/>
              <a:t>	Portugal –Insurance Information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cap="none" dirty="0">
                <a:latin typeface="Amasis MT Pro" panose="020B0604020202020204" pitchFamily="18" charset="0"/>
              </a:rPr>
              <a:t>ASF – Autoridade de Supervisão de Seguros e Fundos de Pensões (</a:t>
            </a:r>
            <a:r>
              <a:rPr lang="en-US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Example (</a:t>
            </a:r>
            <a:r>
              <a:rPr lang="en-US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pPr lvl="2"/>
            <a:r>
              <a:rPr lang="en-US" dirty="0">
                <a:latin typeface="Amasis MT Pro" panose="020B0604020202020204" pitchFamily="18" charset="0"/>
              </a:rPr>
              <a:t>License Plate : “01-EF-34”</a:t>
            </a:r>
          </a:p>
          <a:p>
            <a:pPr lvl="2"/>
            <a:r>
              <a:rPr lang="en-US" dirty="0">
                <a:latin typeface="Amasis MT Pro" panose="020B0604020202020204" pitchFamily="18" charset="0"/>
              </a:rPr>
              <a:t>Date : “03-07-2022”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Example 2 (</a:t>
            </a:r>
            <a:r>
              <a:rPr lang="en-US" dirty="0">
                <a:latin typeface="Amasis MT Pro" panose="020B0604020202020204" pitchFamily="18" charset="0"/>
                <a:hlinkClick r:id="rId5"/>
              </a:rPr>
              <a:t>link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pPr lvl="2"/>
            <a:r>
              <a:rPr lang="en-US" dirty="0">
                <a:latin typeface="Amasis MT Pro" panose="020B0604020202020204" pitchFamily="18" charset="0"/>
              </a:rPr>
              <a:t>License Plate : “01-EF-34”</a:t>
            </a:r>
          </a:p>
          <a:p>
            <a:pPr lvl="2"/>
            <a:r>
              <a:rPr lang="en-US" dirty="0">
                <a:latin typeface="Amasis MT Pro" panose="020B0604020202020204" pitchFamily="18" charset="0"/>
              </a:rPr>
              <a:t>Date : “03-07-2012”</a:t>
            </a:r>
          </a:p>
          <a:p>
            <a:r>
              <a:rPr lang="en-US" dirty="0">
                <a:latin typeface="Amasis MT Pro" panose="020B0604020202020204" pitchFamily="18" charset="0"/>
              </a:rPr>
              <a:t>Insurance Company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Current and Past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Length of the contract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Insurance policy number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Is it possible to get information for all license plates ????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98E714EA-D9F8-4DDC-ACCB-8454B1299151}"/>
              </a:ext>
            </a:extLst>
          </p:cNvPr>
          <p:cNvSpPr/>
          <p:nvPr/>
        </p:nvSpPr>
        <p:spPr>
          <a:xfrm>
            <a:off x="7750629" y="2238102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840AE6-A22F-FC2B-9201-B90243AE63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31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1464710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OSINT</a:t>
            </a:r>
            <a:br>
              <a:rPr lang="en-US" dirty="0"/>
            </a:br>
            <a:r>
              <a:rPr lang="en-US" dirty="0"/>
              <a:t>	Portugal Specific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>
                <a:latin typeface="Amasis MT Pro" panose="020B0604020202020204" pitchFamily="18" charset="0"/>
              </a:rPr>
              <a:t>Registo Predial Online (</a:t>
            </a:r>
            <a:r>
              <a:rPr lang="en-US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r>
              <a:rPr lang="pt-PT" dirty="0">
                <a:latin typeface="Amasis MT Pro" panose="020B0604020202020204" pitchFamily="18" charset="0"/>
              </a:rPr>
              <a:t>DGES - Direção-Geral de Ensino Superior</a:t>
            </a:r>
            <a:r>
              <a:rPr lang="en-US" dirty="0">
                <a:latin typeface="Amasis MT Pro" panose="020B0604020202020204" pitchFamily="18" charset="0"/>
              </a:rPr>
              <a:t> (</a:t>
            </a:r>
            <a:r>
              <a:rPr lang="en-US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r>
              <a:rPr lang="en-US" dirty="0">
                <a:latin typeface="Amasis MT Pro" panose="020B0604020202020204" pitchFamily="18" charset="0"/>
              </a:rPr>
              <a:t>DRE - Diário da República (</a:t>
            </a:r>
            <a:r>
              <a:rPr lang="en-US" dirty="0">
                <a:latin typeface="Amasis MT Pro" panose="020B0604020202020204" pitchFamily="18" charset="0"/>
                <a:hlinkClick r:id="rId5"/>
              </a:rPr>
              <a:t>link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Search DRE (</a:t>
            </a:r>
            <a:r>
              <a:rPr lang="en-US" dirty="0">
                <a:latin typeface="Amasis MT Pro" panose="020B0604020202020204" pitchFamily="18" charset="0"/>
                <a:hlinkClick r:id="rId6"/>
              </a:rPr>
              <a:t>link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r>
              <a:rPr lang="en-US" dirty="0">
                <a:latin typeface="Amasis MT Pro" panose="020B0604020202020204" pitchFamily="18" charset="0"/>
              </a:rPr>
              <a:t>Finanças - Penhorados (</a:t>
            </a:r>
            <a:r>
              <a:rPr lang="en-US" dirty="0">
                <a:latin typeface="Amasis MT Pro" panose="020B0604020202020204" pitchFamily="18" charset="0"/>
                <a:hlinkClick r:id="rId7"/>
              </a:rPr>
              <a:t>link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Example (</a:t>
            </a:r>
            <a:r>
              <a:rPr lang="en-US" dirty="0">
                <a:latin typeface="Amasis MT Pro" panose="020B0604020202020204" pitchFamily="18" charset="0"/>
                <a:hlinkClick r:id="rId8"/>
              </a:rPr>
              <a:t>link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Search Penhorados – (</a:t>
            </a:r>
            <a:r>
              <a:rPr lang="en-US" dirty="0">
                <a:latin typeface="Amasis MT Pro" panose="020B0604020202020204" pitchFamily="18" charset="0"/>
                <a:hlinkClick r:id="rId9"/>
              </a:rPr>
              <a:t>link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r>
              <a:rPr lang="en-US" dirty="0">
                <a:latin typeface="Amasis MT Pro" panose="020B0604020202020204" pitchFamily="18" charset="0"/>
              </a:rPr>
              <a:t>Ministério da Justiça - Penhorados (</a:t>
            </a:r>
            <a:r>
              <a:rPr lang="en-US" dirty="0">
                <a:latin typeface="Amasis MT Pro" panose="020B0604020202020204" pitchFamily="18" charset="0"/>
                <a:hlinkClick r:id="rId10"/>
              </a:rPr>
              <a:t>link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r>
              <a:rPr lang="en-US" dirty="0">
                <a:latin typeface="Amasis MT Pro" panose="020B0604020202020204" pitchFamily="18" charset="0"/>
              </a:rPr>
              <a:t>Plataforma Eletrónica de Compras (Administração Pública) (</a:t>
            </a:r>
            <a:r>
              <a:rPr lang="en-US" dirty="0">
                <a:latin typeface="Amasis MT Pro" panose="020B0604020202020204" pitchFamily="18" charset="0"/>
                <a:hlinkClick r:id="rId11"/>
              </a:rPr>
              <a:t>link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endParaRPr lang="en-US" dirty="0">
              <a:latin typeface="Amasis MT Pro" panose="020B0604020202020204" pitchFamily="18" charset="0"/>
            </a:endParaRPr>
          </a:p>
          <a:p>
            <a:r>
              <a:rPr lang="en-US" dirty="0">
                <a:latin typeface="Amasis MT Pro" panose="020B0604020202020204" pitchFamily="18" charset="0"/>
              </a:rPr>
              <a:t>Leaked information: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Full Names, Addresses, NIF, Company, Marital Status, …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62A40E1C-477A-5D30-9176-F7F25C00D3DA}"/>
              </a:ext>
            </a:extLst>
          </p:cNvPr>
          <p:cNvSpPr/>
          <p:nvPr/>
        </p:nvSpPr>
        <p:spPr>
          <a:xfrm>
            <a:off x="2673532" y="3735976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8186BD0B-4F6B-A50C-9EFD-C2956FFF356A}"/>
              </a:ext>
            </a:extLst>
          </p:cNvPr>
          <p:cNvSpPr/>
          <p:nvPr/>
        </p:nvSpPr>
        <p:spPr>
          <a:xfrm>
            <a:off x="2917998" y="3122024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45F2F53E-2A58-4F0E-A8F3-9420A3C05878}"/>
              </a:ext>
            </a:extLst>
          </p:cNvPr>
          <p:cNvSpPr/>
          <p:nvPr/>
        </p:nvSpPr>
        <p:spPr>
          <a:xfrm>
            <a:off x="3592285" y="4022597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A01082-3943-93CB-747D-1C05462249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32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531613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353DF-E08B-5139-444F-F7A34D2AC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OSINT GEO</a:t>
            </a:r>
            <a:endParaRPr lang="pt-PT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FD1544-9FB1-0115-CB55-678A77ADC5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28E727-5849-293E-C0F0-01A48EC19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33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1177803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OSINT - Photos</a:t>
            </a:r>
            <a:br>
              <a:rPr lang="en-US" dirty="0"/>
            </a:br>
            <a:r>
              <a:rPr lang="en-US" dirty="0"/>
              <a:t>	Lots of Information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cap="none" dirty="0">
                <a:latin typeface="Amasis MT Pro" panose="020B0604020202020204" pitchFamily="18" charset="0"/>
              </a:rPr>
              <a:t>Where was this image taken?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Have you been there?</a:t>
            </a:r>
            <a:endParaRPr lang="en-US" cap="none" dirty="0">
              <a:latin typeface="Amasis MT Pro" panose="020B0604020202020204" pitchFamily="18" charset="0"/>
            </a:endParaRPr>
          </a:p>
          <a:p>
            <a:r>
              <a:rPr lang="en-US" cap="none" dirty="0">
                <a:latin typeface="Amasis MT Pro" panose="020B0604020202020204" pitchFamily="18" charset="0"/>
              </a:rPr>
              <a:t>When?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Date stamp on photo</a:t>
            </a:r>
          </a:p>
          <a:p>
            <a:pPr lvl="1"/>
            <a:r>
              <a:rPr lang="en-US" cap="none" dirty="0">
                <a:latin typeface="Amasis MT Pro" panose="020B0604020202020204" pitchFamily="18" charset="0"/>
              </a:rPr>
              <a:t>Filename with date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Metadata</a:t>
            </a:r>
            <a:endParaRPr lang="en-US" cap="none" dirty="0">
              <a:latin typeface="Amasis MT Pro" panose="020B0604020202020204" pitchFamily="18" charset="0"/>
            </a:endParaRPr>
          </a:p>
          <a:p>
            <a:r>
              <a:rPr lang="en-US" cap="none" dirty="0">
                <a:latin typeface="Amasis MT Pro" panose="020B0604020202020204" pitchFamily="18" charset="0"/>
              </a:rPr>
              <a:t>What else?</a:t>
            </a:r>
          </a:p>
          <a:p>
            <a:r>
              <a:rPr lang="en-US" dirty="0">
                <a:latin typeface="Amasis MT Pro" panose="020B0604020202020204" pitchFamily="18" charset="0"/>
              </a:rPr>
              <a:t>Image search</a:t>
            </a:r>
          </a:p>
          <a:p>
            <a:pPr lvl="1"/>
            <a:r>
              <a:rPr lang="en-US" cap="none" dirty="0">
                <a:latin typeface="Amasis MT Pro" panose="020B0604020202020204" pitchFamily="18" charset="0"/>
              </a:rPr>
              <a:t>Identify the castle?</a:t>
            </a:r>
          </a:p>
        </p:txBody>
      </p:sp>
      <p:pic>
        <p:nvPicPr>
          <p:cNvPr id="5" name="Picture 4" descr="A picture containing building, sky, outdoor, old&#10;&#10;Description automatically generated">
            <a:extLst>
              <a:ext uri="{FF2B5EF4-FFF2-40B4-BE49-F238E27FC236}">
                <a16:creationId xmlns:a16="http://schemas.microsoft.com/office/drawing/2014/main" id="{C0C063E4-FD87-D9A1-B01C-B5F89C0284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7319" y="1721016"/>
            <a:ext cx="6346556" cy="475991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303E46-9242-1F8D-D13A-5167BCDCE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34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5542943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OSINT - Photos</a:t>
            </a:r>
            <a:br>
              <a:rPr lang="en-US" dirty="0"/>
            </a:br>
            <a:r>
              <a:rPr lang="en-US" dirty="0"/>
              <a:t>	Metadata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PT" dirty="0">
                <a:latin typeface="Amasis MT Pro" panose="020B0604020202020204" pitchFamily="18" charset="0"/>
              </a:rPr>
              <a:t>Metadata</a:t>
            </a:r>
          </a:p>
          <a:p>
            <a:r>
              <a:rPr lang="pt-PT" cap="none" dirty="0">
                <a:latin typeface="Amasis MT Pro" panose="020B0604020202020204" pitchFamily="18" charset="0"/>
              </a:rPr>
              <a:t>GPS (</a:t>
            </a:r>
            <a:r>
              <a:rPr lang="pt-PT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pt-PT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pt-PT" dirty="0">
                <a:latin typeface="Amasis MT Pro" panose="020B0604020202020204" pitchFamily="18" charset="0"/>
              </a:rPr>
              <a:t>Google Maps (</a:t>
            </a:r>
            <a:r>
              <a:rPr lang="pt-PT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pt-PT" dirty="0">
                <a:latin typeface="Amasis MT Pro" panose="020B0604020202020204" pitchFamily="18" charset="0"/>
              </a:rPr>
              <a:t>)</a:t>
            </a:r>
            <a:endParaRPr lang="pt-PT" cap="none" dirty="0">
              <a:latin typeface="Amasis MT Pro" panose="020B0604020202020204" pitchFamily="18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0B4345E-54AE-A3F5-489F-9123AEDF884E}"/>
              </a:ext>
            </a:extLst>
          </p:cNvPr>
          <p:cNvGrpSpPr/>
          <p:nvPr/>
        </p:nvGrpSpPr>
        <p:grpSpPr>
          <a:xfrm>
            <a:off x="3903374" y="2160589"/>
            <a:ext cx="6258535" cy="3967830"/>
            <a:chOff x="2505074" y="1930400"/>
            <a:chExt cx="6258535" cy="396783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2B99F5E-BDAF-43E2-161D-F9FA45B24DD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505074" y="1930400"/>
              <a:ext cx="6258535" cy="3967830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7DF88ED-7176-070D-36B7-DE8C6727396B}"/>
                </a:ext>
              </a:extLst>
            </p:cNvPr>
            <p:cNvSpPr/>
            <p:nvPr/>
          </p:nvSpPr>
          <p:spPr>
            <a:xfrm>
              <a:off x="3200401" y="2695575"/>
              <a:ext cx="666750" cy="161925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CA0F7EB-B45A-8DDE-6068-C004075DAC58}"/>
                </a:ext>
              </a:extLst>
            </p:cNvPr>
            <p:cNvSpPr/>
            <p:nvPr/>
          </p:nvSpPr>
          <p:spPr>
            <a:xfrm>
              <a:off x="6238875" y="2466975"/>
              <a:ext cx="1638301" cy="228600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A9B4033-5B7A-F276-A482-2785F9430A8D}"/>
                </a:ext>
              </a:extLst>
            </p:cNvPr>
            <p:cNvSpPr/>
            <p:nvPr/>
          </p:nvSpPr>
          <p:spPr>
            <a:xfrm>
              <a:off x="3943350" y="4381500"/>
              <a:ext cx="704849" cy="257175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0174736-F892-5366-6FC5-9F19922322E9}"/>
                </a:ext>
              </a:extLst>
            </p:cNvPr>
            <p:cNvSpPr/>
            <p:nvPr/>
          </p:nvSpPr>
          <p:spPr>
            <a:xfrm>
              <a:off x="3943350" y="4638675"/>
              <a:ext cx="1685925" cy="257175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A576EA6-D2D3-C857-A23F-FBDBBD9CBA55}"/>
                </a:ext>
              </a:extLst>
            </p:cNvPr>
            <p:cNvSpPr/>
            <p:nvPr/>
          </p:nvSpPr>
          <p:spPr>
            <a:xfrm>
              <a:off x="3943350" y="4895850"/>
              <a:ext cx="962025" cy="257175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</p:grp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8592AEFD-F9DF-322A-88C3-6A4DF374B635}"/>
              </a:ext>
            </a:extLst>
          </p:cNvPr>
          <p:cNvSpPr/>
          <p:nvPr/>
        </p:nvSpPr>
        <p:spPr>
          <a:xfrm>
            <a:off x="2116183" y="2679746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A0210F-B24B-A541-42BB-009D649AB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35</a:t>
            </a:fld>
            <a:endParaRPr lang="pt-PT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BF01A4F2-477A-BED4-2A4E-C2CAC774465C}"/>
              </a:ext>
            </a:extLst>
          </p:cNvPr>
          <p:cNvSpPr/>
          <p:nvPr/>
        </p:nvSpPr>
        <p:spPr>
          <a:xfrm>
            <a:off x="3009779" y="3110862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88164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OSINT</a:t>
            </a:r>
            <a:br>
              <a:rPr lang="en-US" dirty="0"/>
            </a:br>
            <a:r>
              <a:rPr lang="en-US" dirty="0"/>
              <a:t>	(Reverse) Image search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cap="none" dirty="0">
                <a:latin typeface="Amasis MT Pro" panose="020B0604020202020204" pitchFamily="18" charset="0"/>
              </a:rPr>
              <a:t>One image is worth 1000 words, maybe more.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What information can be extracted from a photo ?</a:t>
            </a:r>
            <a:endParaRPr lang="en-US" cap="none" dirty="0">
              <a:latin typeface="Amasis MT Pro" panose="020B0604020202020204" pitchFamily="18" charset="0"/>
            </a:endParaRPr>
          </a:p>
          <a:p>
            <a:endParaRPr lang="en-US" sz="1000" cap="none" dirty="0">
              <a:latin typeface="Amasis MT Pro" panose="020B0604020202020204" pitchFamily="18" charset="0"/>
            </a:endParaRPr>
          </a:p>
          <a:p>
            <a:r>
              <a:rPr lang="en-US" cap="none" dirty="0">
                <a:latin typeface="Amasis MT Pro" panose="020B0604020202020204" pitchFamily="18" charset="0"/>
              </a:rPr>
              <a:t>Google Images (</a:t>
            </a:r>
            <a:r>
              <a:rPr lang="en-US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Bing Images (</a:t>
            </a:r>
            <a:r>
              <a:rPr lang="en-US" cap="none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Yahoo Images (</a:t>
            </a:r>
            <a:r>
              <a:rPr lang="en-US" cap="none" dirty="0">
                <a:latin typeface="Amasis MT Pro" panose="020B0604020202020204" pitchFamily="18" charset="0"/>
                <a:hlinkClick r:id="rId5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Tineye (</a:t>
            </a:r>
            <a:r>
              <a:rPr lang="en-US" cap="none" dirty="0">
                <a:latin typeface="Amasis MT Pro" panose="020B0604020202020204" pitchFamily="18" charset="0"/>
                <a:hlinkClick r:id="rId6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endParaRPr lang="en-US" sz="1000" cap="none" dirty="0">
              <a:latin typeface="Amasis MT Pro" panose="020B0604020202020204" pitchFamily="18" charset="0"/>
            </a:endParaRPr>
          </a:p>
          <a:p>
            <a:r>
              <a:rPr lang="en-US" cap="none" dirty="0">
                <a:latin typeface="Amasis MT Pro" panose="020B0604020202020204" pitchFamily="18" charset="0"/>
              </a:rPr>
              <a:t>Yandex (</a:t>
            </a:r>
            <a:r>
              <a:rPr lang="en-US" cap="none" dirty="0">
                <a:latin typeface="Amasis MT Pro" panose="020B0604020202020204" pitchFamily="18" charset="0"/>
                <a:hlinkClick r:id="rId7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endParaRPr lang="en-US" sz="1000" dirty="0">
              <a:latin typeface="Amasis MT Pro" panose="020B0604020202020204" pitchFamily="18" charset="0"/>
            </a:endParaRPr>
          </a:p>
          <a:p>
            <a:r>
              <a:rPr lang="en-US" cap="none" dirty="0">
                <a:latin typeface="Amasis MT Pro" panose="020B0604020202020204" pitchFamily="18" charset="0"/>
              </a:rPr>
              <a:t>The professionals (video explaining) (</a:t>
            </a:r>
            <a:r>
              <a:rPr lang="en-US" cap="none" dirty="0">
                <a:latin typeface="Amasis MT Pro" panose="020B0604020202020204" pitchFamily="18" charset="0"/>
                <a:hlinkClick r:id="rId8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490CBDCA-4E0E-B1CC-87B6-2AD474AD33E2}"/>
              </a:ext>
            </a:extLst>
          </p:cNvPr>
          <p:cNvSpPr/>
          <p:nvPr/>
        </p:nvSpPr>
        <p:spPr>
          <a:xfrm>
            <a:off x="2917998" y="3735976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9CE5C4-A873-1502-E335-9F539DEF1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36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53458175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OSINT</a:t>
            </a:r>
            <a:br>
              <a:rPr lang="en-US" dirty="0"/>
            </a:br>
            <a:r>
              <a:rPr lang="en-US" dirty="0"/>
              <a:t>	Street View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cap="none" dirty="0">
                <a:latin typeface="Amasis MT Pro" panose="020B0604020202020204" pitchFamily="18" charset="0"/>
              </a:rPr>
              <a:t>Google Street View (</a:t>
            </a:r>
            <a:r>
              <a:rPr lang="en-US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pt-PT" sz="1800" dirty="0">
                <a:latin typeface="Amasis MT Pro" panose="020B0604020202020204" pitchFamily="18" charset="0"/>
              </a:rPr>
              <a:t>Identify house by address</a:t>
            </a:r>
          </a:p>
          <a:p>
            <a:pPr lvl="1"/>
            <a:r>
              <a:rPr lang="pt-PT" sz="1800" dirty="0">
                <a:latin typeface="Amasis MT Pro" panose="020B0604020202020204" pitchFamily="18" charset="0"/>
              </a:rPr>
              <a:t>Assess security (cameras, fences, ...)</a:t>
            </a:r>
          </a:p>
          <a:p>
            <a:pPr lvl="1"/>
            <a:r>
              <a:rPr lang="pt-PT" sz="1800" dirty="0">
                <a:latin typeface="Amasis MT Pro" panose="020B0604020202020204" pitchFamily="18" charset="0"/>
              </a:rPr>
              <a:t>Parked cars (timeline, ...)</a:t>
            </a:r>
          </a:p>
          <a:p>
            <a:pPr lvl="1"/>
            <a:r>
              <a:rPr lang="pt-PT" sz="1800" dirty="0">
                <a:latin typeface="Amasis MT Pro" panose="020B0604020202020204" pitchFamily="18" charset="0"/>
              </a:rPr>
              <a:t>People’s habits/routines, timetables, ...</a:t>
            </a:r>
          </a:p>
          <a:p>
            <a:r>
              <a:rPr lang="pt-PT" dirty="0">
                <a:latin typeface="Amasis MT Pro" panose="020B0604020202020204" pitchFamily="18" charset="0"/>
              </a:rPr>
              <a:t>View the past – timeline (</a:t>
            </a:r>
            <a:r>
              <a:rPr lang="pt-PT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pt-PT" dirty="0">
                <a:latin typeface="Amasis MT Pro" panose="020B0604020202020204" pitchFamily="18" charset="0"/>
              </a:rPr>
              <a:t>)</a:t>
            </a:r>
          </a:p>
          <a:p>
            <a:endParaRPr lang="pt-PT" sz="1000" dirty="0">
              <a:latin typeface="Amasis MT Pro" panose="020B0604020202020204" pitchFamily="18" charset="0"/>
            </a:endParaRPr>
          </a:p>
          <a:p>
            <a:r>
              <a:rPr lang="pt-PT" dirty="0">
                <a:latin typeface="Amasis MT Pro" panose="020B0604020202020204" pitchFamily="18" charset="0"/>
              </a:rPr>
              <a:t>Instant Street View (</a:t>
            </a:r>
            <a:r>
              <a:rPr lang="pt-PT" dirty="0">
                <a:latin typeface="Amasis MT Pro" panose="020B0604020202020204" pitchFamily="18" charset="0"/>
                <a:hlinkClick r:id="rId5"/>
              </a:rPr>
              <a:t>link</a:t>
            </a:r>
            <a:r>
              <a:rPr lang="pt-PT" dirty="0">
                <a:latin typeface="Amasis MT Pro" panose="020B0604020202020204" pitchFamily="18" charset="0"/>
              </a:rPr>
              <a:t>)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FEDE96D7-3620-F0B8-D021-50D050639A37}"/>
              </a:ext>
            </a:extLst>
          </p:cNvPr>
          <p:cNvSpPr/>
          <p:nvPr/>
        </p:nvSpPr>
        <p:spPr>
          <a:xfrm>
            <a:off x="4049486" y="4293325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8237EB-B82B-B41B-B0C5-28DCC6258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37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85780221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OSINT</a:t>
            </a:r>
            <a:br>
              <a:rPr lang="en-US" dirty="0"/>
            </a:br>
            <a:r>
              <a:rPr lang="en-US" dirty="0"/>
              <a:t>	Maps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cap="none" dirty="0">
                <a:latin typeface="Amasis MT Pro" panose="020B0604020202020204" pitchFamily="18" charset="0"/>
              </a:rPr>
              <a:t>Google Maps (</a:t>
            </a:r>
            <a:r>
              <a:rPr lang="en-US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Bing Maps (</a:t>
            </a:r>
            <a:r>
              <a:rPr lang="en-US" cap="none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Wikimapia (</a:t>
            </a:r>
            <a:r>
              <a:rPr lang="en-US" cap="none" dirty="0">
                <a:latin typeface="Amasis MT Pro" panose="020B0604020202020204" pitchFamily="18" charset="0"/>
                <a:hlinkClick r:id="rId5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endParaRPr lang="en-US" sz="1000" cap="none" dirty="0">
              <a:latin typeface="Amasis MT Pro" panose="020B0604020202020204" pitchFamily="18" charset="0"/>
            </a:endParaRPr>
          </a:p>
          <a:p>
            <a:r>
              <a:rPr lang="en-US" cap="none" dirty="0">
                <a:latin typeface="Amasis MT Pro" panose="020B0604020202020204" pitchFamily="18" charset="0"/>
              </a:rPr>
              <a:t>Tips, Tricks and Techniques (</a:t>
            </a:r>
            <a:r>
              <a:rPr lang="en-US" cap="none" dirty="0">
                <a:latin typeface="Amasis MT Pro" panose="020B0604020202020204" pitchFamily="18" charset="0"/>
                <a:hlinkClick r:id="rId6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  <a:endParaRPr lang="pt-PT" cap="none" dirty="0">
              <a:latin typeface="Amasis MT Pro" panose="020B06040202020202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1B89D0-4C12-04AD-0376-124682DCB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38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82348386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Search</a:t>
            </a:r>
            <a:br>
              <a:rPr lang="en-US" dirty="0"/>
            </a:br>
            <a:r>
              <a:rPr lang="en-US" dirty="0"/>
              <a:t>	Satellite View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cap="none" dirty="0">
                <a:latin typeface="Amasis MT Pro" panose="020B0604020202020204" pitchFamily="18" charset="0"/>
              </a:rPr>
              <a:t>Zoom Earth (</a:t>
            </a:r>
            <a:r>
              <a:rPr lang="en-US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dirty="0">
                <a:latin typeface="Amasis MT Pro" panose="020B0604020202020204" pitchFamily="18" charset="0"/>
              </a:rPr>
              <a:t>Satellites Pro (</a:t>
            </a:r>
            <a:r>
              <a:rPr lang="en-US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World Imagery (</a:t>
            </a:r>
            <a:r>
              <a:rPr lang="en-US" cap="none" dirty="0">
                <a:latin typeface="Amasis MT Pro" panose="020B0604020202020204" pitchFamily="18" charset="0"/>
                <a:hlinkClick r:id="rId5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en-US" sz="1800" cap="none" dirty="0">
                <a:latin typeface="Amasis MT Pro" panose="020B0604020202020204" pitchFamily="18" charset="0"/>
              </a:rPr>
              <a:t>Wayback (</a:t>
            </a:r>
            <a:r>
              <a:rPr lang="en-US" sz="1800" cap="none" dirty="0">
                <a:latin typeface="Amasis MT Pro" panose="020B0604020202020204" pitchFamily="18" charset="0"/>
                <a:hlinkClick r:id="rId6"/>
              </a:rPr>
              <a:t>link</a:t>
            </a:r>
            <a:r>
              <a:rPr lang="en-US" sz="1800" cap="none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en-US" sz="1800" dirty="0">
                <a:latin typeface="Amasis MT Pro" panose="020B0604020202020204" pitchFamily="18" charset="0"/>
              </a:rPr>
              <a:t>Wayback example </a:t>
            </a:r>
            <a:r>
              <a:rPr lang="en-US" sz="1800" cap="none" dirty="0">
                <a:latin typeface="Amasis MT Pro" panose="020B0604020202020204" pitchFamily="18" charset="0"/>
              </a:rPr>
              <a:t>(</a:t>
            </a:r>
            <a:r>
              <a:rPr lang="en-US" sz="1800" cap="none" dirty="0">
                <a:latin typeface="Amasis MT Pro" panose="020B0604020202020204" pitchFamily="18" charset="0"/>
                <a:hlinkClick r:id="rId7"/>
              </a:rPr>
              <a:t>link</a:t>
            </a:r>
            <a:r>
              <a:rPr lang="en-US" sz="1800" cap="none" dirty="0">
                <a:latin typeface="Amasis MT Pro" panose="020B0604020202020204" pitchFamily="18" charset="0"/>
              </a:rPr>
              <a:t>)</a:t>
            </a:r>
          </a:p>
          <a:p>
            <a:endParaRPr lang="pt-PT" sz="1000" dirty="0">
              <a:latin typeface="Amasis MT Pro" panose="020B0604020202020204" pitchFamily="18" charset="0"/>
            </a:endParaRPr>
          </a:p>
          <a:p>
            <a:r>
              <a:rPr lang="pt-PT" cap="none" dirty="0">
                <a:latin typeface="Amasis MT Pro" panose="020B0604020202020204" pitchFamily="18" charset="0"/>
              </a:rPr>
              <a:t>View the past - timeline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3BD968DB-58E5-9395-D521-59A091326D72}"/>
              </a:ext>
            </a:extLst>
          </p:cNvPr>
          <p:cNvSpPr/>
          <p:nvPr/>
        </p:nvSpPr>
        <p:spPr>
          <a:xfrm>
            <a:off x="3892732" y="3884023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096EB9-66C7-9591-0B22-9DC5B9EC5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39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6186802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65777-9950-41FF-C4F1-DCFAF627B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Disclaimer</a:t>
            </a:r>
            <a:br>
              <a:rPr lang="en-US" dirty="0"/>
            </a:br>
            <a:r>
              <a:rPr lang="en-US" dirty="0"/>
              <a:t>	Boring but necessary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AF3405-B50D-8DD1-06B0-90D32A1508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spcBef>
                <a:spcPts val="600"/>
              </a:spcBef>
            </a:pPr>
            <a:r>
              <a:rPr lang="en-US" cap="none" dirty="0">
                <a:latin typeface="Amasis MT Pro" panose="020B0604020202020204" pitchFamily="18" charset="0"/>
              </a:rPr>
              <a:t>Information in this presentation is intended for </a:t>
            </a:r>
            <a:r>
              <a:rPr lang="en-US" b="1" u="sng" cap="none" dirty="0">
                <a:latin typeface="Amasis MT Pro" panose="020B0604020202020204" pitchFamily="18" charset="0"/>
              </a:rPr>
              <a:t>educational and awareness purposes only</a:t>
            </a:r>
            <a:r>
              <a:rPr lang="en-US" cap="none" dirty="0">
                <a:latin typeface="Amasis MT Pro" panose="020B0604020202020204" pitchFamily="18" charset="0"/>
              </a:rPr>
              <a:t>.</a:t>
            </a:r>
          </a:p>
          <a:p>
            <a:pPr>
              <a:spcBef>
                <a:spcPts val="600"/>
              </a:spcBef>
            </a:pPr>
            <a:endParaRPr lang="en-US" dirty="0">
              <a:latin typeface="Amasis MT Pro" panose="020B0604020202020204" pitchFamily="18" charset="0"/>
            </a:endParaRPr>
          </a:p>
          <a:p>
            <a:pPr>
              <a:spcBef>
                <a:spcPts val="600"/>
              </a:spcBef>
            </a:pPr>
            <a:r>
              <a:rPr lang="en-US" b="1" dirty="0">
                <a:latin typeface="Amasis MT Pro" panose="020B0604020202020204" pitchFamily="18" charset="0"/>
              </a:rPr>
              <a:t>Live presentation</a:t>
            </a:r>
            <a:r>
              <a:rPr lang="en-US" dirty="0">
                <a:latin typeface="Amasis MT Pro" panose="020B0604020202020204" pitchFamily="18" charset="0"/>
              </a:rPr>
              <a:t>. Not a controlled environment and some contents may be inappropriate for some users.</a:t>
            </a:r>
          </a:p>
          <a:p>
            <a:pPr>
              <a:spcBef>
                <a:spcPts val="600"/>
              </a:spcBef>
            </a:pPr>
            <a:endParaRPr lang="en-US" dirty="0">
              <a:latin typeface="Amasis MT Pro" panose="020B0604020202020204" pitchFamily="18" charset="0"/>
            </a:endParaRPr>
          </a:p>
          <a:p>
            <a:pPr>
              <a:spcBef>
                <a:spcPts val="600"/>
              </a:spcBef>
            </a:pPr>
            <a:r>
              <a:rPr lang="en-US" b="1" dirty="0">
                <a:latin typeface="Amasis MT Pro" panose="020B0604020202020204" pitchFamily="18" charset="0"/>
              </a:rPr>
              <a:t>I accept no responsibility </a:t>
            </a:r>
            <a:r>
              <a:rPr lang="en-US" dirty="0">
                <a:latin typeface="Amasis MT Pro" panose="020B0604020202020204" pitchFamily="18" charset="0"/>
              </a:rPr>
              <a:t>in any kind for the use, misuse, downloading, viewing in whatever way the links in this presentation.</a:t>
            </a:r>
          </a:p>
          <a:p>
            <a:pPr>
              <a:spcBef>
                <a:spcPts val="600"/>
              </a:spcBef>
            </a:pPr>
            <a:endParaRPr lang="en-US" dirty="0">
              <a:latin typeface="Amasis MT Pro" panose="020B0604020202020204" pitchFamily="18" charset="0"/>
            </a:endParaRPr>
          </a:p>
          <a:p>
            <a:pPr>
              <a:spcBef>
                <a:spcPts val="600"/>
              </a:spcBef>
            </a:pPr>
            <a:r>
              <a:rPr lang="en-US" cap="none" dirty="0">
                <a:latin typeface="Amasis MT Pro" panose="020B0604020202020204" pitchFamily="18" charset="0"/>
              </a:rPr>
              <a:t>This presentation is not related to my work or employer.</a:t>
            </a:r>
          </a:p>
        </p:txBody>
      </p:sp>
      <p:pic>
        <p:nvPicPr>
          <p:cNvPr id="4" name="Content Placeholder 7">
            <a:extLst>
              <a:ext uri="{FF2B5EF4-FFF2-40B4-BE49-F238E27FC236}">
                <a16:creationId xmlns:a16="http://schemas.microsoft.com/office/drawing/2014/main" id="{BB836F64-0E6E-DC2E-1AAA-A81C614626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4002" y="2062975"/>
            <a:ext cx="2754575" cy="3701663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1141AE-6C1C-9688-80DB-92B54D0014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25109181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Search</a:t>
            </a:r>
            <a:br>
              <a:rPr lang="en-US" dirty="0"/>
            </a:br>
            <a:r>
              <a:rPr lang="en-US" dirty="0"/>
              <a:t>	Geolocation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latin typeface="Amasis MT Pro" panose="020B0604020202020204" pitchFamily="18" charset="0"/>
              </a:rPr>
              <a:t>Digital Cameras/Mobile Phones</a:t>
            </a:r>
          </a:p>
          <a:p>
            <a:pPr lvl="1"/>
            <a:r>
              <a:rPr lang="en-US" sz="1800" dirty="0">
                <a:latin typeface="Amasis MT Pro" panose="020B0604020202020204" pitchFamily="18" charset="0"/>
              </a:rPr>
              <a:t>Metadata</a:t>
            </a:r>
          </a:p>
          <a:p>
            <a:pPr lvl="1"/>
            <a:r>
              <a:rPr lang="en-US" sz="1800" dirty="0">
                <a:latin typeface="Amasis MT Pro" panose="020B0604020202020204" pitchFamily="18" charset="0"/>
              </a:rPr>
              <a:t>Geolocation</a:t>
            </a:r>
          </a:p>
          <a:p>
            <a:pPr lvl="1"/>
            <a:r>
              <a:rPr lang="en-US" sz="1800" dirty="0">
                <a:latin typeface="Amasis MT Pro" panose="020B0604020202020204" pitchFamily="18" charset="0"/>
              </a:rPr>
              <a:t>Camera Model</a:t>
            </a:r>
          </a:p>
          <a:p>
            <a:endParaRPr lang="en-US" sz="1000" dirty="0">
              <a:latin typeface="Amasis MT Pro" panose="020B0604020202020204" pitchFamily="18" charset="0"/>
            </a:endParaRPr>
          </a:p>
          <a:p>
            <a:r>
              <a:rPr lang="en-US" dirty="0">
                <a:latin typeface="Amasis MT Pro" panose="020B0604020202020204" pitchFamily="18" charset="0"/>
              </a:rPr>
              <a:t>Breasts lead to arrest of Anonymous hacker (</a:t>
            </a:r>
            <a:r>
              <a:rPr lang="en-US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en-US" sz="1800" dirty="0">
                <a:latin typeface="Amasis MT Pro" panose="020B0604020202020204" pitchFamily="18" charset="0"/>
              </a:rPr>
              <a:t>Police allege that an Anonymous hacker posted a picture of his presumed girlfriend's breasts as a taunt to U.S authorities. The picture allegedly contained GPS information that led the FBI to her.</a:t>
            </a:r>
          </a:p>
          <a:p>
            <a:endParaRPr lang="en-US" sz="900" dirty="0">
              <a:latin typeface="Amasis MT Pro" panose="020B0604020202020204" pitchFamily="18" charset="0"/>
            </a:endParaRPr>
          </a:p>
          <a:p>
            <a:r>
              <a:rPr lang="en-US" sz="2000" dirty="0">
                <a:latin typeface="Amasis MT Pro" panose="020B0604020202020204" pitchFamily="18" charset="0"/>
              </a:rPr>
              <a:t>Stolen goods being sold could be tracked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F50C21D8-B6DD-D1B0-7253-BA330F47B7D4}"/>
              </a:ext>
            </a:extLst>
          </p:cNvPr>
          <p:cNvSpPr/>
          <p:nvPr/>
        </p:nvSpPr>
        <p:spPr>
          <a:xfrm>
            <a:off x="5997961" y="4013889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3B7CAD-3812-46A1-E783-DF6A40C0D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40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70825341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353DF-E08B-5139-444F-F7A34D2AC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OSINT MEMORY</a:t>
            </a:r>
            <a:endParaRPr lang="pt-PT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FD1544-9FB1-0115-CB55-678A77ADC5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269DDF-C403-AB23-4239-727670569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41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73494799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Wayback Machine</a:t>
            </a:r>
            <a:br>
              <a:rPr lang="en-US" dirty="0"/>
            </a:br>
            <a:r>
              <a:rPr lang="en-US" dirty="0"/>
              <a:t>	Internet 	in the past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cap="none" dirty="0">
                <a:latin typeface="Amasis MT Pro" panose="020B0604020202020204" pitchFamily="18" charset="0"/>
              </a:rPr>
              <a:t>Wayback Machine (</a:t>
            </a:r>
            <a:r>
              <a:rPr lang="en-US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en-US" cap="none" dirty="0">
                <a:latin typeface="Amasis MT Pro" panose="020B0604020202020204" pitchFamily="18" charset="0"/>
              </a:rPr>
              <a:t>Example (</a:t>
            </a:r>
            <a:r>
              <a:rPr lang="en-US" cap="none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Archive.is (</a:t>
            </a:r>
            <a:r>
              <a:rPr lang="en-US" cap="none" dirty="0">
                <a:latin typeface="Amasis MT Pro" panose="020B0604020202020204" pitchFamily="18" charset="0"/>
                <a:hlinkClick r:id="rId5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Cached Pages (</a:t>
            </a:r>
            <a:r>
              <a:rPr lang="en-US" cap="none" dirty="0">
                <a:latin typeface="Amasis MT Pro" panose="020B0604020202020204" pitchFamily="18" charset="0"/>
                <a:hlinkClick r:id="rId6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Cached View (</a:t>
            </a:r>
            <a:r>
              <a:rPr lang="en-US" cap="none" dirty="0">
                <a:latin typeface="Amasis MT Pro" panose="020B0604020202020204" pitchFamily="18" charset="0"/>
                <a:hlinkClick r:id="rId7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OldWeb.Today (</a:t>
            </a:r>
            <a:r>
              <a:rPr lang="en-US" cap="none" dirty="0">
                <a:latin typeface="Amasis MT Pro" panose="020B0604020202020204" pitchFamily="18" charset="0"/>
                <a:hlinkClick r:id="rId8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Time Travel (</a:t>
            </a:r>
            <a:r>
              <a:rPr lang="en-US" cap="none" dirty="0">
                <a:latin typeface="Amasis MT Pro" panose="020B0604020202020204" pitchFamily="18" charset="0"/>
                <a:hlinkClick r:id="rId9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endParaRPr lang="en-US" dirty="0">
              <a:latin typeface="Amasis MT Pro" panose="020B0604020202020204" pitchFamily="18" charset="0"/>
            </a:endParaRPr>
          </a:p>
          <a:p>
            <a:r>
              <a:rPr lang="en-US" cap="none" dirty="0">
                <a:latin typeface="Amasis MT Pro" panose="020B0604020202020204" pitchFamily="18" charset="0"/>
              </a:rPr>
              <a:t>Github commits </a:t>
            </a:r>
            <a:r>
              <a:rPr lang="en-US" cap="none" dirty="0">
                <a:latin typeface="Amasis MT Pro" panose="020B0604020202020204" pitchFamily="18" charset="0"/>
                <a:sym typeface="Wingdings" panose="05000000000000000000" pitchFamily="2" charset="2"/>
              </a:rPr>
              <a:t></a:t>
            </a:r>
            <a:endParaRPr lang="en-US" cap="none" dirty="0">
              <a:latin typeface="Amasis MT Pro" panose="020B0604020202020204" pitchFamily="18" charset="0"/>
            </a:endParaRPr>
          </a:p>
          <a:p>
            <a:endParaRPr lang="pt-PT" cap="none" dirty="0">
              <a:latin typeface="Amasis MT Pro" panose="020B0604020202020204" pitchFamily="18" charset="0"/>
            </a:endParaRP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AC0FFEA7-56F8-56C2-9CD9-7DB4063C2883}"/>
              </a:ext>
            </a:extLst>
          </p:cNvPr>
          <p:cNvSpPr/>
          <p:nvPr/>
        </p:nvSpPr>
        <p:spPr>
          <a:xfrm>
            <a:off x="2820380" y="2658510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5AEE8C-E3D4-FC94-D175-173BE19DC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42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59997715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353DF-E08B-5139-444F-F7A34D2AC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OSINT IOT</a:t>
            </a:r>
            <a:endParaRPr lang="pt-PT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FD1544-9FB1-0115-CB55-678A77ADC5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34FE83-E951-C119-2E39-5AD0B3708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43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27322577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Shodan</a:t>
            </a:r>
            <a:br>
              <a:rPr lang="en-US" dirty="0"/>
            </a:br>
            <a:r>
              <a:rPr lang="en-US" dirty="0"/>
              <a:t>	</a:t>
            </a:r>
            <a:r>
              <a:rPr lang="en-US" cap="none" dirty="0">
                <a:latin typeface="Amasis MT Pro" panose="020B0604020202020204" pitchFamily="18" charset="0"/>
              </a:rPr>
              <a:t>Search Engine for Internet Of Things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Amasis MT Pro" panose="020B0604020202020204" pitchFamily="18" charset="0"/>
              </a:rPr>
              <a:t>Internet Exposure Observatory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Exposure  Dashboard </a:t>
            </a:r>
            <a:r>
              <a:rPr lang="en-US" cap="none" dirty="0">
                <a:latin typeface="Amasis MT Pro" panose="020B0604020202020204" pitchFamily="18" charset="0"/>
              </a:rPr>
              <a:t>(</a:t>
            </a:r>
            <a:r>
              <a:rPr lang="en-US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pPr marL="0" indent="0">
              <a:buNone/>
            </a:pPr>
            <a:endParaRPr lang="en-US" cap="none" dirty="0">
              <a:latin typeface="Amasis MT Pro" panose="020B0604020202020204" pitchFamily="18" charset="0"/>
            </a:endParaRPr>
          </a:p>
          <a:p>
            <a:r>
              <a:rPr lang="en-US" cap="none" dirty="0">
                <a:latin typeface="Amasis MT Pro" panose="020B0604020202020204" pitchFamily="18" charset="0"/>
              </a:rPr>
              <a:t>Explore</a:t>
            </a:r>
          </a:p>
          <a:p>
            <a:pPr lvl="1"/>
            <a:r>
              <a:rPr lang="en-US" cap="none" dirty="0">
                <a:latin typeface="Amasis MT Pro" panose="020B0604020202020204" pitchFamily="18" charset="0"/>
              </a:rPr>
              <a:t>Shodan explore (</a:t>
            </a:r>
            <a:r>
              <a:rPr lang="en-US" cap="none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Images</a:t>
            </a:r>
          </a:p>
          <a:p>
            <a:pPr lvl="1"/>
            <a:r>
              <a:rPr lang="en-US" cap="none" dirty="0">
                <a:latin typeface="Amasis MT Pro" panose="020B0604020202020204" pitchFamily="18" charset="0"/>
              </a:rPr>
              <a:t>Shodan images (</a:t>
            </a:r>
            <a:r>
              <a:rPr lang="en-US" cap="none" dirty="0">
                <a:latin typeface="Amasis MT Pro" panose="020B0604020202020204" pitchFamily="18" charset="0"/>
                <a:hlinkClick r:id="rId5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Maps</a:t>
            </a:r>
          </a:p>
          <a:p>
            <a:pPr lvl="1"/>
            <a:r>
              <a:rPr lang="en-US" cap="none" dirty="0">
                <a:latin typeface="Amasis MT Pro" panose="020B0604020202020204" pitchFamily="18" charset="0"/>
              </a:rPr>
              <a:t>Shodan maps (</a:t>
            </a:r>
            <a:r>
              <a:rPr lang="en-US" cap="none" dirty="0">
                <a:latin typeface="Amasis MT Pro" panose="020B0604020202020204" pitchFamily="18" charset="0"/>
                <a:hlinkClick r:id="rId6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endParaRPr lang="en-US" cap="none" dirty="0">
              <a:latin typeface="Amasis MT Pro" panose="020B0604020202020204" pitchFamily="18" charset="0"/>
            </a:endParaRPr>
          </a:p>
          <a:p>
            <a:endParaRPr lang="pt-PT" cap="none" dirty="0">
              <a:latin typeface="Amasis MT Pro" panose="020B0604020202020204" pitchFamily="18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129CD2-EF2D-50A4-D20A-159D698240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44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52376815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Shodan</a:t>
            </a:r>
            <a:br>
              <a:rPr lang="en-US" dirty="0"/>
            </a:br>
            <a:r>
              <a:rPr lang="en-US" dirty="0"/>
              <a:t>	Internet of Things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cap="none" dirty="0">
                <a:latin typeface="Amasis MT Pro" panose="020B0604020202020204" pitchFamily="18" charset="0"/>
              </a:rPr>
              <a:t>Remote Desktop (</a:t>
            </a:r>
            <a:r>
              <a:rPr lang="en-US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Total results: 3,482,756</a:t>
            </a:r>
            <a:endParaRPr lang="en-US" cap="none" dirty="0">
              <a:latin typeface="Amasis MT Pro" panose="020B0604020202020204" pitchFamily="18" charset="0"/>
            </a:endParaRP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Braga (</a:t>
            </a:r>
            <a:r>
              <a:rPr lang="en-US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en-US" dirty="0">
                <a:latin typeface="Amasis MT Pro" panose="020B0604020202020204" pitchFamily="18" charset="0"/>
              </a:rPr>
              <a:t>)</a:t>
            </a:r>
            <a:endParaRPr lang="en-US" cap="none" dirty="0">
              <a:latin typeface="Amasis MT Pro" panose="020B0604020202020204" pitchFamily="18" charset="0"/>
            </a:endParaRPr>
          </a:p>
          <a:p>
            <a:r>
              <a:rPr lang="pt-PT" cap="none" dirty="0">
                <a:latin typeface="Amasis MT Pro" panose="020B0604020202020204" pitchFamily="18" charset="0"/>
              </a:rPr>
              <a:t>Images</a:t>
            </a:r>
          </a:p>
          <a:p>
            <a:pPr lvl="1"/>
            <a:r>
              <a:rPr lang="pt-PT" cap="none" dirty="0">
                <a:latin typeface="Amasis MT Pro" panose="020B0604020202020204" pitchFamily="18" charset="0"/>
              </a:rPr>
              <a:t>Braga </a:t>
            </a:r>
            <a:r>
              <a:rPr lang="pt-PT" dirty="0">
                <a:latin typeface="Amasis MT Pro" panose="020B0604020202020204" pitchFamily="18" charset="0"/>
              </a:rPr>
              <a:t>(</a:t>
            </a:r>
            <a:r>
              <a:rPr lang="pt-PT" dirty="0">
                <a:latin typeface="Amasis MT Pro" panose="020B0604020202020204" pitchFamily="18" charset="0"/>
                <a:hlinkClick r:id="rId5"/>
              </a:rPr>
              <a:t>link</a:t>
            </a:r>
            <a:r>
              <a:rPr lang="pt-PT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pt-PT" cap="none" dirty="0">
                <a:latin typeface="Amasis MT Pro" panose="020B0604020202020204" pitchFamily="18" charset="0"/>
              </a:rPr>
              <a:t>VNC Remote Access and Loggedin (</a:t>
            </a:r>
            <a:r>
              <a:rPr lang="pt-PT" cap="none" dirty="0">
                <a:latin typeface="Amasis MT Pro" panose="020B0604020202020204" pitchFamily="18" charset="0"/>
                <a:hlinkClick r:id="rId6"/>
              </a:rPr>
              <a:t>link</a:t>
            </a:r>
            <a:r>
              <a:rPr lang="pt-PT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pt-PT" dirty="0">
                <a:latin typeface="Amasis MT Pro" panose="020B0604020202020204" pitchFamily="18" charset="0"/>
              </a:rPr>
              <a:t>Authentication Disabled </a:t>
            </a:r>
          </a:p>
          <a:p>
            <a:pPr lvl="1"/>
            <a:r>
              <a:rPr lang="pt-PT" cap="none" dirty="0">
                <a:latin typeface="Amasis MT Pro" panose="020B0604020202020204" pitchFamily="18" charset="0"/>
              </a:rPr>
              <a:t>Portugal (</a:t>
            </a:r>
            <a:r>
              <a:rPr lang="pt-PT" cap="none" dirty="0">
                <a:latin typeface="Amasis MT Pro" panose="020B0604020202020204" pitchFamily="18" charset="0"/>
                <a:hlinkClick r:id="rId7"/>
              </a:rPr>
              <a:t>link</a:t>
            </a:r>
            <a:r>
              <a:rPr lang="pt-PT" cap="none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pt-PT" cap="none" dirty="0">
                <a:latin typeface="Amasis MT Pro" panose="020B0604020202020204" pitchFamily="18" charset="0"/>
              </a:rPr>
              <a:t>Primavera (</a:t>
            </a:r>
            <a:r>
              <a:rPr lang="pt-PT" cap="none" dirty="0">
                <a:latin typeface="Amasis MT Pro" panose="020B0604020202020204" pitchFamily="18" charset="0"/>
                <a:hlinkClick r:id="rId8"/>
              </a:rPr>
              <a:t>link</a:t>
            </a:r>
            <a:r>
              <a:rPr lang="pt-PT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pt-PT" cap="none" dirty="0">
                <a:latin typeface="Amasis MT Pro" panose="020B0604020202020204" pitchFamily="18" charset="0"/>
              </a:rPr>
              <a:t>Contabilidade (</a:t>
            </a:r>
            <a:r>
              <a:rPr lang="pt-PT" cap="none" dirty="0">
                <a:latin typeface="Amasis MT Pro" panose="020B0604020202020204" pitchFamily="18" charset="0"/>
                <a:hlinkClick r:id="rId9"/>
              </a:rPr>
              <a:t>link</a:t>
            </a:r>
            <a:r>
              <a:rPr lang="pt-PT" cap="none" dirty="0">
                <a:latin typeface="Amasis MT Pro" panose="020B0604020202020204" pitchFamily="18" charset="0"/>
              </a:rPr>
              <a:t>)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2356A0F3-1801-F9ED-498D-56FC56B92EC7}"/>
              </a:ext>
            </a:extLst>
          </p:cNvPr>
          <p:cNvSpPr/>
          <p:nvPr/>
        </p:nvSpPr>
        <p:spPr>
          <a:xfrm>
            <a:off x="2569656" y="3039291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2BE5C279-0E8D-9598-69D0-600DD20394D6}"/>
              </a:ext>
            </a:extLst>
          </p:cNvPr>
          <p:cNvSpPr/>
          <p:nvPr/>
        </p:nvSpPr>
        <p:spPr>
          <a:xfrm>
            <a:off x="2743827" y="4955176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46CB6F88-24D8-6A8B-3A0A-AB86B28576AB}"/>
              </a:ext>
            </a:extLst>
          </p:cNvPr>
          <p:cNvSpPr/>
          <p:nvPr/>
        </p:nvSpPr>
        <p:spPr>
          <a:xfrm>
            <a:off x="3092169" y="5695405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757D7E-1309-B627-5783-903325A5E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45</a:t>
            </a:fld>
            <a:endParaRPr lang="pt-PT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C23B3BB8-4E59-0141-9370-8B6FDF5B7FEC}"/>
              </a:ext>
            </a:extLst>
          </p:cNvPr>
          <p:cNvSpPr/>
          <p:nvPr/>
        </p:nvSpPr>
        <p:spPr>
          <a:xfrm>
            <a:off x="5129696" y="4198370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869435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Shodan</a:t>
            </a:r>
            <a:br>
              <a:rPr lang="en-US" dirty="0"/>
            </a:br>
            <a:r>
              <a:rPr lang="en-US" dirty="0"/>
              <a:t>	Internet of Things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PT" dirty="0">
                <a:latin typeface="Amasis MT Pro" panose="020B0604020202020204" pitchFamily="18" charset="0"/>
              </a:rPr>
              <a:t>Fotos</a:t>
            </a:r>
          </a:p>
          <a:p>
            <a:pPr lvl="1"/>
            <a:r>
              <a:rPr lang="pt-PT" cap="none" dirty="0">
                <a:latin typeface="Amasis MT Pro" panose="020B0604020202020204" pitchFamily="18" charset="0"/>
              </a:rPr>
              <a:t>Portugal </a:t>
            </a:r>
            <a:r>
              <a:rPr lang="pt-PT" dirty="0">
                <a:latin typeface="Amasis MT Pro" panose="020B0604020202020204" pitchFamily="18" charset="0"/>
              </a:rPr>
              <a:t>(</a:t>
            </a:r>
            <a:r>
              <a:rPr lang="pt-PT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pt-PT" dirty="0">
                <a:latin typeface="Amasis MT Pro" panose="020B0604020202020204" pitchFamily="18" charset="0"/>
              </a:rPr>
              <a:t>)</a:t>
            </a:r>
          </a:p>
          <a:p>
            <a:r>
              <a:rPr lang="pt-PT" dirty="0">
                <a:latin typeface="Amasis MT Pro" panose="020B0604020202020204" pitchFamily="18" charset="0"/>
              </a:rPr>
              <a:t>IP Cameras</a:t>
            </a:r>
          </a:p>
          <a:p>
            <a:pPr lvl="1"/>
            <a:r>
              <a:rPr lang="pt-PT" dirty="0">
                <a:latin typeface="Amasis MT Pro" panose="020B0604020202020204" pitchFamily="18" charset="0"/>
              </a:rPr>
              <a:t>Portugal (</a:t>
            </a:r>
            <a:r>
              <a:rPr lang="pt-PT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pt-PT" dirty="0">
                <a:latin typeface="Amasis MT Pro" panose="020B0604020202020204" pitchFamily="18" charset="0"/>
              </a:rPr>
              <a:t>) (default credentials?)</a:t>
            </a:r>
          </a:p>
          <a:p>
            <a:pPr lvl="1"/>
            <a:r>
              <a:rPr lang="pt-PT" b="1" dirty="0">
                <a:solidFill>
                  <a:srgbClr val="FF0000"/>
                </a:solidFill>
                <a:latin typeface="Amasis MT Pro" panose="020B0604020202020204" pitchFamily="18" charset="0"/>
              </a:rPr>
              <a:t>Webcams</a:t>
            </a:r>
            <a:r>
              <a:rPr lang="pt-PT" dirty="0">
                <a:latin typeface="Amasis MT Pro" panose="020B0604020202020204" pitchFamily="18" charset="0"/>
              </a:rPr>
              <a:t> (</a:t>
            </a:r>
            <a:r>
              <a:rPr lang="pt-PT" dirty="0">
                <a:latin typeface="Amasis MT Pro" panose="020B0604020202020204" pitchFamily="18" charset="0"/>
                <a:hlinkClick r:id="rId5"/>
              </a:rPr>
              <a:t>link</a:t>
            </a:r>
            <a:r>
              <a:rPr lang="pt-PT" dirty="0">
                <a:latin typeface="Amasis MT Pro" panose="020B0604020202020204" pitchFamily="18" charset="0"/>
              </a:rPr>
              <a:t>)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E246C922-E1C2-2AB7-1B4D-0D39F0883085}"/>
              </a:ext>
            </a:extLst>
          </p:cNvPr>
          <p:cNvSpPr/>
          <p:nvPr/>
        </p:nvSpPr>
        <p:spPr>
          <a:xfrm>
            <a:off x="2743827" y="2673530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7CA6447D-7881-6C51-32A9-A51C6CC3B87B}"/>
              </a:ext>
            </a:extLst>
          </p:cNvPr>
          <p:cNvSpPr/>
          <p:nvPr/>
        </p:nvSpPr>
        <p:spPr>
          <a:xfrm>
            <a:off x="2944125" y="3810000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35F27E-7A15-11FF-A26B-0E7504A77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46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12333881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Shodan</a:t>
            </a:r>
            <a:br>
              <a:rPr lang="en-US" dirty="0"/>
            </a:br>
            <a:r>
              <a:rPr lang="en-US" dirty="0"/>
              <a:t>	Internet of Things - Images</a:t>
            </a:r>
            <a:endParaRPr lang="pt-PT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6E4B95-CDD9-A45D-D59F-0B7E5EE103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2163765"/>
            <a:ext cx="3581900" cy="201958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0C17D9E-A7A9-87CE-6463-62A1EE1EF1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1991" y="4164293"/>
            <a:ext cx="3543795" cy="260798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8C95F95-732E-46A0-F78A-9C6E70D389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5895" y="4163147"/>
            <a:ext cx="3349434" cy="260912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4FB7B03-0E1E-0AE0-E162-7613409333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61991" y="2163765"/>
            <a:ext cx="3543795" cy="201958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087526D-FE0E-6637-B73B-E795872306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9100" y="4290857"/>
            <a:ext cx="3543795" cy="221963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87201B9-91C1-74C2-5869-77F21082ABD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59234" y="2173291"/>
            <a:ext cx="3543795" cy="200052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61BF1F-DF40-2AE5-26CB-BFB34F34B8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47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05959546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Shodan</a:t>
            </a:r>
            <a:br>
              <a:rPr lang="en-US" dirty="0"/>
            </a:br>
            <a:r>
              <a:rPr lang="en-US" dirty="0"/>
              <a:t>	Industrial Control Systems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cap="none" dirty="0">
                <a:latin typeface="Amasis MT Pro" panose="020B0604020202020204" pitchFamily="18" charset="0"/>
              </a:rPr>
              <a:t>Industrial Control Systems (</a:t>
            </a:r>
            <a:r>
              <a:rPr lang="en-US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endParaRPr lang="en-US" cap="none" dirty="0">
              <a:latin typeface="Amasis MT Pro" panose="020B0604020202020204" pitchFamily="18" charset="0"/>
            </a:endParaRPr>
          </a:p>
          <a:p>
            <a:endParaRPr lang="pt-PT" cap="none" dirty="0">
              <a:latin typeface="Amasis MT Pro" panose="020B06040202020202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A0340C-A785-8D5C-965E-7C326C8347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1178" y="3152598"/>
            <a:ext cx="3553321" cy="26864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3871F0-45FE-C998-8F6E-754CDE1255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34126" y="1175966"/>
            <a:ext cx="3562847" cy="53252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40C571F-B08F-3EFF-FB55-F3E441E081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5388" y="3152598"/>
            <a:ext cx="3496163" cy="261021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645B37-AC69-4E1F-D313-2287FB07B8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48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7846012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Shodan</a:t>
            </a:r>
            <a:br>
              <a:rPr lang="en-US" dirty="0"/>
            </a:br>
            <a:r>
              <a:rPr lang="en-US" dirty="0"/>
              <a:t>	Portugal – Internet Exposure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cap="none" dirty="0">
                <a:latin typeface="Amasis MT Pro" panose="020B0604020202020204" pitchFamily="18" charset="0"/>
              </a:rPr>
              <a:t>Internet Exposure Dashboard (</a:t>
            </a:r>
            <a:r>
              <a:rPr lang="en-US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Top Vulnerability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CVE-2015-0204 – CVSS2 4.3 Medium (</a:t>
            </a:r>
            <a:r>
              <a:rPr lang="en-US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en-US" dirty="0">
                <a:latin typeface="Amasis MT Pro" panose="020B0604020202020204" pitchFamily="18" charset="0"/>
              </a:rPr>
              <a:t>)</a:t>
            </a:r>
            <a:endParaRPr lang="en-US" cap="none" dirty="0">
              <a:latin typeface="Amasis MT Pro" panose="020B0604020202020204" pitchFamily="18" charset="0"/>
            </a:endParaRPr>
          </a:p>
          <a:p>
            <a:r>
              <a:rPr lang="pt-PT" cap="none" dirty="0">
                <a:latin typeface="Amasis MT Pro" panose="020B0604020202020204" pitchFamily="18" charset="0"/>
              </a:rPr>
              <a:t>BlueKeep Unpatched (</a:t>
            </a:r>
            <a:r>
              <a:rPr lang="pt-PT" cap="none" dirty="0">
                <a:latin typeface="Amasis MT Pro" panose="020B0604020202020204" pitchFamily="18" charset="0"/>
                <a:hlinkClick r:id="rId5"/>
              </a:rPr>
              <a:t>link</a:t>
            </a:r>
            <a:r>
              <a:rPr lang="pt-PT" cap="none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pt-PT" dirty="0">
                <a:latin typeface="Amasis MT Pro" panose="020B0604020202020204" pitchFamily="18" charset="0"/>
              </a:rPr>
              <a:t>107 (</a:t>
            </a:r>
            <a:r>
              <a:rPr lang="pt-PT" dirty="0">
                <a:latin typeface="Amasis MT Pro" panose="020B0604020202020204" pitchFamily="18" charset="0"/>
                <a:hlinkClick r:id="rId6"/>
              </a:rPr>
              <a:t>link</a:t>
            </a:r>
            <a:r>
              <a:rPr lang="pt-PT" dirty="0">
                <a:latin typeface="Amasis MT Pro" panose="020B0604020202020204" pitchFamily="18" charset="0"/>
              </a:rPr>
              <a:t>)</a:t>
            </a:r>
          </a:p>
          <a:p>
            <a:r>
              <a:rPr lang="pt-PT" cap="none" dirty="0">
                <a:latin typeface="Amasis MT Pro" panose="020B0604020202020204" pitchFamily="18" charset="0"/>
              </a:rPr>
              <a:t>Industrial Control Systems</a:t>
            </a:r>
          </a:p>
          <a:p>
            <a:pPr lvl="1"/>
            <a:r>
              <a:rPr lang="pt-PT" dirty="0">
                <a:latin typeface="Amasis MT Pro" panose="020B0604020202020204" pitchFamily="18" charset="0"/>
              </a:rPr>
              <a:t>516</a:t>
            </a:r>
          </a:p>
          <a:p>
            <a:r>
              <a:rPr lang="pt-PT" cap="none" dirty="0">
                <a:latin typeface="Amasis MT Pro" panose="020B0604020202020204" pitchFamily="18" charset="0"/>
              </a:rPr>
              <a:t>SMB (shared folders)</a:t>
            </a:r>
          </a:p>
          <a:p>
            <a:pPr lvl="1"/>
            <a:r>
              <a:rPr lang="pt-PT" cap="none" dirty="0">
                <a:latin typeface="Amasis MT Pro" panose="020B0604020202020204" pitchFamily="18" charset="0"/>
              </a:rPr>
              <a:t>Authentication Disabled: 2898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D334D8-2F31-8B7A-483A-F4311DF14C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49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050675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65777-9950-41FF-C4F1-DCFAF627B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Disclaimer</a:t>
            </a:r>
            <a:br>
              <a:rPr lang="en-US" dirty="0"/>
            </a:br>
            <a:r>
              <a:rPr lang="en-US" dirty="0"/>
              <a:t>	Avoid illegal activities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AF3405-B50D-8DD1-06B0-90D32A1508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spcBef>
                <a:spcPts val="600"/>
              </a:spcBef>
            </a:pPr>
            <a:r>
              <a:rPr lang="en-US" dirty="0">
                <a:latin typeface="Amasis MT Pro" panose="020B0604020202020204" pitchFamily="18" charset="0"/>
              </a:rPr>
              <a:t>Some links, websites, software or other items listed may or </a:t>
            </a:r>
            <a:r>
              <a:rPr lang="en-US" b="1" dirty="0">
                <a:latin typeface="Amasis MT Pro" panose="020B0604020202020204" pitchFamily="18" charset="0"/>
              </a:rPr>
              <a:t>may not be legal</a:t>
            </a:r>
            <a:r>
              <a:rPr lang="en-US" dirty="0">
                <a:latin typeface="Amasis MT Pro" panose="020B0604020202020204" pitchFamily="18" charset="0"/>
              </a:rPr>
              <a:t>, illegal, a felony, misdemeanor, or worse, in your country.</a:t>
            </a:r>
          </a:p>
          <a:p>
            <a:pPr marL="0" indent="0">
              <a:spcBef>
                <a:spcPts val="600"/>
              </a:spcBef>
              <a:buNone/>
            </a:pPr>
            <a:endParaRPr lang="en-US" sz="1000" dirty="0">
              <a:latin typeface="Amasis MT Pro" panose="020B0604020202020204" pitchFamily="18" charset="0"/>
            </a:endParaRPr>
          </a:p>
          <a:p>
            <a:pPr>
              <a:spcBef>
                <a:spcPts val="600"/>
              </a:spcBef>
            </a:pPr>
            <a:r>
              <a:rPr lang="en-US" dirty="0">
                <a:latin typeface="Amasis MT Pro" panose="020B0604020202020204" pitchFamily="18" charset="0"/>
              </a:rPr>
              <a:t>Please make sure that you are </a:t>
            </a:r>
            <a:r>
              <a:rPr lang="en-US" b="1" dirty="0">
                <a:latin typeface="Amasis MT Pro" panose="020B0604020202020204" pitchFamily="18" charset="0"/>
              </a:rPr>
              <a:t>allowed</a:t>
            </a:r>
            <a:r>
              <a:rPr lang="en-US" dirty="0">
                <a:latin typeface="Amasis MT Pro" panose="020B0604020202020204" pitchFamily="18" charset="0"/>
              </a:rPr>
              <a:t> to browse the websites, download links and software </a:t>
            </a:r>
            <a:r>
              <a:rPr lang="en-US" b="1" dirty="0">
                <a:latin typeface="Amasis MT Pro" panose="020B0604020202020204" pitchFamily="18" charset="0"/>
              </a:rPr>
              <a:t>BEFORE USING</a:t>
            </a:r>
            <a:r>
              <a:rPr lang="en-US" dirty="0">
                <a:latin typeface="Amasis MT Pro" panose="020B0604020202020204" pitchFamily="18" charset="0"/>
              </a:rPr>
              <a:t>!</a:t>
            </a:r>
          </a:p>
          <a:p>
            <a:pPr marL="0" indent="0">
              <a:spcBef>
                <a:spcPts val="600"/>
              </a:spcBef>
              <a:buNone/>
            </a:pPr>
            <a:endParaRPr lang="en-US" sz="1000" dirty="0">
              <a:latin typeface="Amasis MT Pro" panose="020B0604020202020204" pitchFamily="18" charset="0"/>
            </a:endParaRPr>
          </a:p>
          <a:p>
            <a:pPr>
              <a:spcBef>
                <a:spcPts val="600"/>
              </a:spcBef>
            </a:pPr>
            <a:r>
              <a:rPr lang="en-US" dirty="0">
                <a:latin typeface="Amasis MT Pro" panose="020B0604020202020204" pitchFamily="18" charset="0"/>
              </a:rPr>
              <a:t>Ignorance about laws or rules is </a:t>
            </a:r>
            <a:r>
              <a:rPr lang="en-US" b="1" dirty="0">
                <a:latin typeface="Amasis MT Pro" panose="020B0604020202020204" pitchFamily="18" charset="0"/>
              </a:rPr>
              <a:t>no excuse</a:t>
            </a:r>
            <a:r>
              <a:rPr lang="en-US" dirty="0">
                <a:latin typeface="Amasis MT Pro" panose="020B0604020202020204" pitchFamily="18" charset="0"/>
              </a:rPr>
              <a:t> for illegal activities or wrongdoing.</a:t>
            </a:r>
          </a:p>
          <a:p>
            <a:pPr marL="0" indent="0">
              <a:spcBef>
                <a:spcPts val="600"/>
              </a:spcBef>
              <a:buNone/>
            </a:pPr>
            <a:endParaRPr lang="en-US" dirty="0">
              <a:latin typeface="Amasis MT Pro" panose="020B0604020202020204" pitchFamily="18" charset="0"/>
            </a:endParaRPr>
          </a:p>
          <a:p>
            <a:pPr>
              <a:spcBef>
                <a:spcPts val="600"/>
              </a:spcBef>
            </a:pPr>
            <a:r>
              <a:rPr lang="en-US" dirty="0">
                <a:latin typeface="Amasis MT Pro" panose="020B0604020202020204" pitchFamily="18" charset="0"/>
              </a:rPr>
              <a:t>Illegal activities may get you in </a:t>
            </a:r>
            <a:r>
              <a:rPr lang="en-US" b="1" dirty="0">
                <a:latin typeface="Amasis MT Pro" panose="020B0604020202020204" pitchFamily="18" charset="0"/>
              </a:rPr>
              <a:t>trouble or arrested</a:t>
            </a:r>
            <a:r>
              <a:rPr lang="en-US" dirty="0">
                <a:latin typeface="Amasis MT Pro" panose="020B0604020202020204" pitchFamily="18" charset="0"/>
              </a:rPr>
              <a:t>.</a:t>
            </a:r>
          </a:p>
          <a:p>
            <a:pPr>
              <a:spcBef>
                <a:spcPts val="600"/>
              </a:spcBef>
            </a:pPr>
            <a:endParaRPr lang="en-US" dirty="0">
              <a:latin typeface="Amasis MT Pro" panose="020B0604020202020204" pitchFamily="18" charset="0"/>
            </a:endParaRPr>
          </a:p>
          <a:p>
            <a:pPr>
              <a:spcBef>
                <a:spcPts val="600"/>
              </a:spcBef>
            </a:pPr>
            <a:r>
              <a:rPr lang="en-US" b="1" u="sng" dirty="0">
                <a:latin typeface="Amasis MT Pro" panose="020B0604020202020204" pitchFamily="18" charset="0"/>
              </a:rPr>
              <a:t>Always check what is legal, and what laws apply</a:t>
            </a:r>
            <a:r>
              <a:rPr lang="en-US" dirty="0">
                <a:latin typeface="Amasis MT Pro" panose="020B0604020202020204" pitchFamily="18" charset="0"/>
              </a:rPr>
              <a:t>.</a:t>
            </a:r>
          </a:p>
        </p:txBody>
      </p:sp>
      <p:pic>
        <p:nvPicPr>
          <p:cNvPr id="4" name="Content Placeholder 7">
            <a:extLst>
              <a:ext uri="{FF2B5EF4-FFF2-40B4-BE49-F238E27FC236}">
                <a16:creationId xmlns:a16="http://schemas.microsoft.com/office/drawing/2014/main" id="{BB836F64-0E6E-DC2E-1AAA-A81C614626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4002" y="2062975"/>
            <a:ext cx="2754575" cy="3701663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62853B-FB02-BF3A-EB39-86B7BB887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45727002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353DF-E08B-5139-444F-F7A34D2AC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ONLINE SAFETY</a:t>
            </a:r>
            <a:endParaRPr lang="pt-PT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FD1544-9FB1-0115-CB55-678A77ADC5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ED5B92-60D6-4664-69F9-F9FB379A44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50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2726719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Helping Tools</a:t>
            </a:r>
            <a:br>
              <a:rPr lang="en-US" dirty="0"/>
            </a:br>
            <a:r>
              <a:rPr lang="en-US" dirty="0"/>
              <a:t>	Privacy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cap="none" dirty="0">
                <a:latin typeface="Amasis MT Pro" panose="020B0604020202020204" pitchFamily="18" charset="0"/>
              </a:rPr>
              <a:t>VPN (Different country, different </a:t>
            </a:r>
            <a:r>
              <a:rPr lang="en-US" dirty="0">
                <a:latin typeface="Amasis MT Pro" panose="020B0604020202020204" pitchFamily="18" charset="0"/>
              </a:rPr>
              <a:t>advertisements, </a:t>
            </a:r>
            <a:r>
              <a:rPr lang="en-US">
                <a:latin typeface="Amasis MT Pro" panose="020B0604020202020204" pitchFamily="18" charset="0"/>
              </a:rPr>
              <a:t>what else ?</a:t>
            </a:r>
            <a:r>
              <a:rPr lang="en-US" cap="none">
                <a:latin typeface="Amasis MT Pro" panose="020B0604020202020204" pitchFamily="18" charset="0"/>
              </a:rPr>
              <a:t>)</a:t>
            </a:r>
            <a:endParaRPr lang="en-US" cap="none" dirty="0">
              <a:latin typeface="Amasis MT Pro" panose="020B0604020202020204" pitchFamily="18" charset="0"/>
            </a:endParaRPr>
          </a:p>
          <a:p>
            <a:pPr lvl="1"/>
            <a:r>
              <a:rPr lang="en-US" sz="1800" dirty="0">
                <a:latin typeface="Amasis MT Pro" panose="020B0604020202020204" pitchFamily="18" charset="0"/>
              </a:rPr>
              <a:t>ProtonVPN (</a:t>
            </a:r>
            <a:r>
              <a:rPr lang="en-US" sz="1800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sz="1800" dirty="0">
                <a:latin typeface="Amasis MT Pro" panose="020B0604020202020204" pitchFamily="18" charset="0"/>
              </a:rPr>
              <a:t>)</a:t>
            </a:r>
            <a:endParaRPr lang="en-US" sz="1800" cap="none" dirty="0">
              <a:latin typeface="Amasis MT Pro" panose="020B0604020202020204" pitchFamily="18" charset="0"/>
            </a:endParaRPr>
          </a:p>
          <a:p>
            <a:endParaRPr lang="en-US" sz="1100" dirty="0">
              <a:latin typeface="Amasis MT Pro" panose="02040504050005020304" pitchFamily="18" charset="0"/>
            </a:endParaRPr>
          </a:p>
          <a:p>
            <a:r>
              <a:rPr lang="en-US" dirty="0">
                <a:latin typeface="Amasis MT Pro" panose="02040504050005020304" pitchFamily="18" charset="0"/>
              </a:rPr>
              <a:t>Temporary Email (Need to register? Activate software?)</a:t>
            </a:r>
          </a:p>
          <a:p>
            <a:pPr lvl="1"/>
            <a:r>
              <a:rPr lang="en-US" sz="1800" dirty="0">
                <a:latin typeface="Amasis MT Pro" panose="02040504050005020304" pitchFamily="18" charset="0"/>
              </a:rPr>
              <a:t>10 minute email (</a:t>
            </a:r>
            <a:r>
              <a:rPr lang="en-US" sz="1800" dirty="0">
                <a:latin typeface="Amasis MT Pro" panose="02040504050005020304" pitchFamily="18" charset="0"/>
                <a:hlinkClick r:id="rId4"/>
              </a:rPr>
              <a:t>link</a:t>
            </a:r>
            <a:r>
              <a:rPr lang="en-US" sz="1800" dirty="0">
                <a:latin typeface="Amasis MT Pro" panose="02040504050005020304" pitchFamily="18" charset="0"/>
              </a:rPr>
              <a:t>)</a:t>
            </a:r>
          </a:p>
          <a:p>
            <a:pPr lvl="1"/>
            <a:r>
              <a:rPr lang="en-US" sz="1800" dirty="0">
                <a:latin typeface="Amasis MT Pro" panose="02040504050005020304" pitchFamily="18" charset="0"/>
              </a:rPr>
              <a:t>20 minute email (</a:t>
            </a:r>
            <a:r>
              <a:rPr lang="en-US" sz="1800" dirty="0">
                <a:latin typeface="Amasis MT Pro" panose="02040504050005020304" pitchFamily="18" charset="0"/>
                <a:hlinkClick r:id="rId5"/>
              </a:rPr>
              <a:t>link</a:t>
            </a:r>
            <a:r>
              <a:rPr lang="en-US" sz="1800" dirty="0">
                <a:latin typeface="Amasis MT Pro" panose="02040504050005020304" pitchFamily="18" charset="0"/>
              </a:rPr>
              <a:t>)</a:t>
            </a:r>
          </a:p>
          <a:p>
            <a:r>
              <a:rPr lang="en-US" dirty="0">
                <a:latin typeface="Amasis MT Pro" panose="02040504050005020304" pitchFamily="18" charset="0"/>
              </a:rPr>
              <a:t>Disposable Email</a:t>
            </a:r>
          </a:p>
          <a:p>
            <a:pPr lvl="1"/>
            <a:r>
              <a:rPr lang="en-US" sz="1800" dirty="0">
                <a:latin typeface="Amasis MT Pro" panose="02040504050005020304" pitchFamily="18" charset="0"/>
              </a:rPr>
              <a:t>60 minute email (</a:t>
            </a:r>
            <a:r>
              <a:rPr lang="en-US" sz="1800" dirty="0">
                <a:latin typeface="Amasis MT Pro" panose="02040504050005020304" pitchFamily="18" charset="0"/>
                <a:hlinkClick r:id="rId6"/>
              </a:rPr>
              <a:t>link</a:t>
            </a:r>
            <a:r>
              <a:rPr lang="en-US" sz="1800" dirty="0">
                <a:latin typeface="Amasis MT Pro" panose="02040504050005020304" pitchFamily="18" charset="0"/>
              </a:rPr>
              <a:t>)</a:t>
            </a:r>
          </a:p>
          <a:p>
            <a:endParaRPr lang="en-US" sz="1100" dirty="0">
              <a:latin typeface="Amasis MT Pro" panose="02040504050005020304" pitchFamily="18" charset="0"/>
            </a:endParaRPr>
          </a:p>
          <a:p>
            <a:r>
              <a:rPr lang="en-US" dirty="0">
                <a:latin typeface="Amasis MT Pro" panose="02040504050005020304" pitchFamily="18" charset="0"/>
              </a:rPr>
              <a:t>Internet Access (DarkWeb included)</a:t>
            </a:r>
          </a:p>
          <a:p>
            <a:pPr lvl="1"/>
            <a:r>
              <a:rPr lang="en-US" sz="1800" dirty="0">
                <a:latin typeface="Amasis MT Pro" panose="02040504050005020304" pitchFamily="18" charset="0"/>
              </a:rPr>
              <a:t>Tor (</a:t>
            </a:r>
            <a:r>
              <a:rPr lang="en-US" sz="1800" dirty="0">
                <a:latin typeface="Amasis MT Pro" panose="02040504050005020304" pitchFamily="18" charset="0"/>
                <a:hlinkClick r:id="rId7"/>
              </a:rPr>
              <a:t>link</a:t>
            </a:r>
            <a:r>
              <a:rPr lang="en-US" sz="1800" dirty="0">
                <a:latin typeface="Amasis MT Pro" panose="02040504050005020304" pitchFamily="18" charset="0"/>
              </a:rPr>
              <a:t>) (internet browser)</a:t>
            </a:r>
          </a:p>
          <a:p>
            <a:pPr lvl="1"/>
            <a:r>
              <a:rPr lang="en-US" sz="1800" dirty="0">
                <a:latin typeface="Amasis MT Pro" panose="02040504050005020304" pitchFamily="18" charset="0"/>
              </a:rPr>
              <a:t>Tails (</a:t>
            </a:r>
            <a:r>
              <a:rPr lang="en-US" sz="1800" dirty="0">
                <a:latin typeface="Amasis MT Pro" panose="02040504050005020304" pitchFamily="18" charset="0"/>
                <a:hlinkClick r:id="rId8"/>
              </a:rPr>
              <a:t>link</a:t>
            </a:r>
            <a:r>
              <a:rPr lang="en-US" sz="1800" dirty="0">
                <a:latin typeface="Amasis MT Pro" panose="02040504050005020304" pitchFamily="18" charset="0"/>
              </a:rPr>
              <a:t>) (OS that runs on usb or VM)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F724837F-2337-4D02-B1DF-B84FB8B5A3B4}"/>
              </a:ext>
            </a:extLst>
          </p:cNvPr>
          <p:cNvSpPr/>
          <p:nvPr/>
        </p:nvSpPr>
        <p:spPr>
          <a:xfrm>
            <a:off x="3596640" y="3544388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D30767A8-705F-4A5B-9672-912E781C000E}"/>
              </a:ext>
            </a:extLst>
          </p:cNvPr>
          <p:cNvSpPr/>
          <p:nvPr/>
        </p:nvSpPr>
        <p:spPr>
          <a:xfrm>
            <a:off x="3148149" y="2555965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0CAEEB9B-3032-4057-AEEC-CC7AB4E01FC4}"/>
              </a:ext>
            </a:extLst>
          </p:cNvPr>
          <p:cNvSpPr/>
          <p:nvPr/>
        </p:nvSpPr>
        <p:spPr>
          <a:xfrm>
            <a:off x="4114800" y="5455919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1D4D4809-9B2F-4904-A696-7FC9B9861FB4}"/>
              </a:ext>
            </a:extLst>
          </p:cNvPr>
          <p:cNvSpPr/>
          <p:nvPr/>
        </p:nvSpPr>
        <p:spPr>
          <a:xfrm>
            <a:off x="5168538" y="5786845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463DE90-DE18-7055-AD03-9E4B5F659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51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10343200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Helping Tools</a:t>
            </a:r>
            <a:br>
              <a:rPr lang="en-US" dirty="0"/>
            </a:br>
            <a:r>
              <a:rPr lang="en-US" dirty="0"/>
              <a:t>	Safety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cap="none" dirty="0">
                <a:latin typeface="Amasis MT Pro" panose="020B0604020202020204" pitchFamily="18" charset="0"/>
              </a:rPr>
              <a:t>VirusTotal</a:t>
            </a:r>
            <a:endParaRPr lang="en-US" dirty="0">
              <a:latin typeface="Amasis MT Pro" panose="020B0604020202020204" pitchFamily="18" charset="0"/>
            </a:endParaRPr>
          </a:p>
          <a:p>
            <a:pPr lvl="1"/>
            <a:r>
              <a:rPr lang="en-US" sz="1800" cap="none" dirty="0">
                <a:latin typeface="Amasis MT Pro" panose="020B0604020202020204" pitchFamily="18" charset="0"/>
              </a:rPr>
              <a:t>Check received files (</a:t>
            </a:r>
            <a:r>
              <a:rPr lang="en-US" sz="1800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sz="1800" cap="none" dirty="0">
                <a:latin typeface="Amasis MT Pro" panose="020B0604020202020204" pitchFamily="18" charset="0"/>
              </a:rPr>
              <a:t>) </a:t>
            </a:r>
          </a:p>
          <a:p>
            <a:pPr lvl="2"/>
            <a:r>
              <a:rPr lang="en-US" sz="1600" cap="none" dirty="0">
                <a:latin typeface="Amasis MT Pro" panose="020B0604020202020204" pitchFamily="18" charset="0"/>
              </a:rPr>
              <a:t>(</a:t>
            </a:r>
            <a:r>
              <a:rPr lang="en-US" sz="1600" b="1" cap="none" dirty="0">
                <a:solidFill>
                  <a:srgbClr val="FF0000"/>
                </a:solidFill>
                <a:latin typeface="Amasis MT Pro" panose="020B0604020202020204" pitchFamily="18" charset="0"/>
              </a:rPr>
              <a:t>don’t upload Personal or Company related information</a:t>
            </a:r>
            <a:r>
              <a:rPr lang="en-US" sz="1600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dirty="0">
                <a:latin typeface="Amasis MT Pro" panose="020B0604020202020204" pitchFamily="18" charset="0"/>
              </a:rPr>
              <a:t>Netcraft</a:t>
            </a:r>
          </a:p>
          <a:p>
            <a:pPr lvl="1"/>
            <a:r>
              <a:rPr lang="en-US" sz="1800" cap="none" dirty="0">
                <a:latin typeface="Amasis MT Pro" panose="020B0604020202020204" pitchFamily="18" charset="0"/>
              </a:rPr>
              <a:t>Sitereport (</a:t>
            </a:r>
            <a:r>
              <a:rPr lang="en-US" sz="1800" cap="none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en-US" sz="1800" cap="none" dirty="0">
                <a:latin typeface="Amasis MT Pro" panose="020B0604020202020204" pitchFamily="18" charset="0"/>
              </a:rPr>
              <a:t>) (check for suspicious sites)</a:t>
            </a:r>
          </a:p>
          <a:p>
            <a:r>
              <a:rPr lang="en-US" dirty="0">
                <a:latin typeface="Amasis MT Pro" panose="020B0604020202020204" pitchFamily="18" charset="0"/>
              </a:rPr>
              <a:t>Ransomware</a:t>
            </a:r>
          </a:p>
          <a:p>
            <a:pPr lvl="1"/>
            <a:r>
              <a:rPr lang="en-US" sz="1800" dirty="0">
                <a:latin typeface="Amasis MT Pro" panose="020B0604020202020204" pitchFamily="18" charset="0"/>
              </a:rPr>
              <a:t>No More Ransom (</a:t>
            </a:r>
            <a:r>
              <a:rPr lang="en-US" sz="1800" dirty="0">
                <a:latin typeface="Amasis MT Pro" panose="020B0604020202020204" pitchFamily="18" charset="0"/>
                <a:hlinkClick r:id="rId5"/>
              </a:rPr>
              <a:t>link</a:t>
            </a:r>
            <a:r>
              <a:rPr lang="en-US" sz="1800" dirty="0">
                <a:latin typeface="Amasis MT Pro" panose="020B0604020202020204" pitchFamily="18" charset="0"/>
              </a:rPr>
              <a:t>)</a:t>
            </a:r>
            <a:endParaRPr lang="en-US" sz="1800" cap="none" dirty="0">
              <a:latin typeface="Amasis MT Pro" panose="020B0604020202020204" pitchFamily="18" charset="0"/>
            </a:endParaRPr>
          </a:p>
          <a:p>
            <a:r>
              <a:rPr lang="en-US" cap="none" dirty="0">
                <a:latin typeface="Amasis MT Pro" panose="020B0604020202020204" pitchFamily="18" charset="0"/>
              </a:rPr>
              <a:t>Virtual Credit Card </a:t>
            </a:r>
            <a:r>
              <a:rPr lang="en-US" dirty="0">
                <a:latin typeface="Amasis MT Pro" panose="020B0604020202020204" pitchFamily="18" charset="0"/>
              </a:rPr>
              <a:t>(online s</a:t>
            </a:r>
            <a:r>
              <a:rPr lang="en-US" cap="none" dirty="0">
                <a:latin typeface="Amasis MT Pro" panose="020B0604020202020204" pitchFamily="18" charset="0"/>
              </a:rPr>
              <a:t>hopping)</a:t>
            </a:r>
          </a:p>
          <a:p>
            <a:pPr lvl="1"/>
            <a:r>
              <a:rPr lang="en-US" sz="1800" cap="none" dirty="0">
                <a:latin typeface="Amasis MT Pro" panose="020B0604020202020204" pitchFamily="18" charset="0"/>
              </a:rPr>
              <a:t>Mbnet (</a:t>
            </a:r>
            <a:r>
              <a:rPr lang="en-US" sz="1800" cap="none" dirty="0">
                <a:latin typeface="Amasis MT Pro" panose="020B0604020202020204" pitchFamily="18" charset="0"/>
                <a:hlinkClick r:id="rId6"/>
              </a:rPr>
              <a:t>link</a:t>
            </a:r>
            <a:r>
              <a:rPr lang="en-US" sz="1800" cap="none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en-US" sz="1800" dirty="0">
                <a:latin typeface="Amasis MT Pro" panose="020B0604020202020204" pitchFamily="18" charset="0"/>
              </a:rPr>
              <a:t>Revolut (</a:t>
            </a:r>
            <a:r>
              <a:rPr lang="en-US" sz="1800" dirty="0">
                <a:latin typeface="Amasis MT Pro" panose="020B0604020202020204" pitchFamily="18" charset="0"/>
                <a:hlinkClick r:id="rId7"/>
              </a:rPr>
              <a:t>link</a:t>
            </a:r>
            <a:r>
              <a:rPr lang="en-US" sz="1800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en-US" sz="1800" cap="none" dirty="0">
                <a:latin typeface="Amasis MT Pro" panose="020B0604020202020204" pitchFamily="18" charset="0"/>
              </a:rPr>
              <a:t>PayPal (</a:t>
            </a:r>
            <a:r>
              <a:rPr lang="en-US" sz="1800" cap="none" dirty="0">
                <a:latin typeface="Amasis MT Pro" panose="020B0604020202020204" pitchFamily="18" charset="0"/>
                <a:hlinkClick r:id="rId8"/>
              </a:rPr>
              <a:t>link</a:t>
            </a:r>
            <a:r>
              <a:rPr lang="en-US" sz="1800" cap="none" dirty="0">
                <a:latin typeface="Amasis MT Pro" panose="020B0604020202020204" pitchFamily="18" charset="0"/>
              </a:rPr>
              <a:t>)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9C654EC8-7216-4982-98D2-2DAE9977FF8C}"/>
              </a:ext>
            </a:extLst>
          </p:cNvPr>
          <p:cNvSpPr/>
          <p:nvPr/>
        </p:nvSpPr>
        <p:spPr>
          <a:xfrm>
            <a:off x="4084320" y="2682239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C11CFB8C-A09D-4F43-9FC9-3AB3D30F5DE6}"/>
              </a:ext>
            </a:extLst>
          </p:cNvPr>
          <p:cNvSpPr/>
          <p:nvPr/>
        </p:nvSpPr>
        <p:spPr>
          <a:xfrm>
            <a:off x="3831771" y="4650376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EE21D3F4-F44C-4624-975D-FC5CF6E34934}"/>
              </a:ext>
            </a:extLst>
          </p:cNvPr>
          <p:cNvSpPr/>
          <p:nvPr/>
        </p:nvSpPr>
        <p:spPr>
          <a:xfrm>
            <a:off x="2743827" y="5442856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DE80D2-269C-6860-1208-73B2F0315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52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90160190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Helping Tools</a:t>
            </a:r>
            <a:br>
              <a:rPr lang="en-US" dirty="0"/>
            </a:br>
            <a:r>
              <a:rPr lang="en-US" dirty="0"/>
              <a:t>	Reverse Tracking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cap="none" dirty="0">
                <a:latin typeface="Amasis MT Pro" panose="020B0604020202020204" pitchFamily="18" charset="0"/>
              </a:rPr>
              <a:t>Gmail Plus Address (</a:t>
            </a:r>
            <a:r>
              <a:rPr lang="en-US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 example email: </a:t>
            </a:r>
            <a:r>
              <a:rPr lang="en-US" sz="1800" cap="none" dirty="0">
                <a:latin typeface="Amasis MT Pro" panose="020B0604020202020204" pitchFamily="18" charset="0"/>
              </a:rPr>
              <a:t>mypersonalemail@gmail.com </a:t>
            </a:r>
            <a:endParaRPr lang="en-US" sz="1800" dirty="0">
              <a:latin typeface="Amasis MT Pro" panose="020B0604020202020204" pitchFamily="18" charset="0"/>
            </a:endParaRPr>
          </a:p>
          <a:p>
            <a:pPr lvl="1"/>
            <a:r>
              <a:rPr lang="en-US" cap="none" dirty="0">
                <a:latin typeface="Amasis MT Pro" panose="020B0604020202020204" pitchFamily="18" charset="0"/>
              </a:rPr>
              <a:t>If you append a “plus” sign to your email username, Gmail will ignore anything written between the + and @ sign in the email address and still deliver the message to the same mailbox.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Any email address sent to </a:t>
            </a:r>
          </a:p>
          <a:p>
            <a:pPr lvl="1"/>
            <a:r>
              <a:rPr lang="en-US" cap="none" dirty="0">
                <a:latin typeface="Amasis MT Pro" panose="020B0604020202020204" pitchFamily="18" charset="0"/>
              </a:rPr>
              <a:t>mypersonalemail+linkedin@gmail.com </a:t>
            </a:r>
          </a:p>
          <a:p>
            <a:pPr lvl="1"/>
            <a:r>
              <a:rPr lang="en-US" cap="none" dirty="0">
                <a:latin typeface="Amasis MT Pro" panose="020B0604020202020204" pitchFamily="18" charset="0"/>
              </a:rPr>
              <a:t>mypersonalemail+continente@gmail.com </a:t>
            </a:r>
          </a:p>
          <a:p>
            <a:pPr lvl="1"/>
            <a:r>
              <a:rPr lang="en-US" cap="none" dirty="0">
                <a:latin typeface="Amasis MT Pro" panose="020B0604020202020204" pitchFamily="18" charset="0"/>
              </a:rPr>
              <a:t>mypersonalemail+financas@gmail.com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Will still reach the Gmail inbox of mypersonalemail@gmail.com inbox though, technically, they are three different email aliases.</a:t>
            </a:r>
          </a:p>
          <a:p>
            <a:endParaRPr lang="en-US" cap="none" dirty="0">
              <a:latin typeface="Amasis MT Pro" panose="020B0604020202020204" pitchFamily="18" charset="0"/>
            </a:endParaRPr>
          </a:p>
          <a:p>
            <a:r>
              <a:rPr lang="en-US" cap="none" dirty="0">
                <a:latin typeface="Amasis MT Pro" panose="020B0604020202020204" pitchFamily="18" charset="0"/>
              </a:rPr>
              <a:t>Know who is sharing your email </a:t>
            </a:r>
            <a:r>
              <a:rPr lang="en-US" cap="none" dirty="0">
                <a:latin typeface="Amasis MT Pro" panose="020B0604020202020204" pitchFamily="18" charset="0"/>
                <a:sym typeface="Wingdings" panose="05000000000000000000" pitchFamily="2" charset="2"/>
              </a:rPr>
              <a:t>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1DF498-6EEC-745A-D139-26CC21CF1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53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62409472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Passwords / Credentials</a:t>
            </a:r>
            <a:br>
              <a:rPr lang="en-US" dirty="0"/>
            </a:br>
            <a:r>
              <a:rPr lang="en-US" dirty="0"/>
              <a:t>	Please don’t share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>
                <a:latin typeface="Amasis MT Pro" panose="020B0604020202020204" pitchFamily="18" charset="0"/>
              </a:rPr>
              <a:t>Kaspersky</a:t>
            </a:r>
          </a:p>
          <a:p>
            <a:pPr lvl="1"/>
            <a:r>
              <a:rPr lang="en-US" sz="1800" dirty="0">
                <a:latin typeface="Amasis MT Pro" panose="020B0604020202020204" pitchFamily="18" charset="0"/>
              </a:rPr>
              <a:t>Check your password (</a:t>
            </a:r>
            <a:r>
              <a:rPr lang="en-US" sz="1800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sz="1800" dirty="0">
                <a:latin typeface="Amasis MT Pro" panose="020B0604020202020204" pitchFamily="18" charset="0"/>
              </a:rPr>
              <a:t>) </a:t>
            </a:r>
          </a:p>
          <a:p>
            <a:pPr lvl="2"/>
            <a:r>
              <a:rPr lang="en-US" sz="1600" dirty="0">
                <a:latin typeface="Amasis MT Pro" panose="020B0604020202020204" pitchFamily="18" charset="0"/>
              </a:rPr>
              <a:t>(</a:t>
            </a:r>
            <a:r>
              <a:rPr lang="en-US" sz="1600" b="1" dirty="0">
                <a:solidFill>
                  <a:srgbClr val="FF0000"/>
                </a:solidFill>
                <a:latin typeface="Amasis MT Pro" panose="020B0604020202020204" pitchFamily="18" charset="0"/>
              </a:rPr>
              <a:t>or maybe not</a:t>
            </a:r>
            <a:r>
              <a:rPr lang="en-US" sz="1600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en-US" sz="1800" dirty="0">
                <a:latin typeface="Amasis MT Pro" panose="020B0604020202020204" pitchFamily="18" charset="0"/>
              </a:rPr>
              <a:t>Check last name – “vieira” or “Vieira” or “Vieira123”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Top 10 passwords</a:t>
            </a:r>
          </a:p>
          <a:p>
            <a:pPr lvl="1"/>
            <a:r>
              <a:rPr lang="en-US" sz="1800" cap="none" dirty="0">
                <a:latin typeface="Amasis MT Pro" panose="020B0604020202020204" pitchFamily="18" charset="0"/>
              </a:rPr>
              <a:t>“qwerty”, “password”, …</a:t>
            </a:r>
          </a:p>
          <a:p>
            <a:pPr lvl="1"/>
            <a:r>
              <a:rPr lang="en-US" sz="1800" dirty="0">
                <a:latin typeface="Amasis MT Pro" panose="020B0604020202020204" pitchFamily="18" charset="0"/>
              </a:rPr>
              <a:t>Country specific: BR example “password” </a:t>
            </a:r>
            <a:r>
              <a:rPr lang="en-US" sz="1800" dirty="0">
                <a:latin typeface="Amasis MT Pro" panose="020B0604020202020204" pitchFamily="18" charset="0"/>
                <a:sym typeface="Wingdings" panose="05000000000000000000" pitchFamily="2" charset="2"/>
              </a:rPr>
              <a:t> “senha”</a:t>
            </a:r>
            <a:endParaRPr lang="en-US" sz="1800" cap="none" dirty="0">
              <a:latin typeface="Amasis MT Pro" panose="020B0604020202020204" pitchFamily="18" charset="0"/>
            </a:endParaRPr>
          </a:p>
          <a:p>
            <a:r>
              <a:rPr lang="en-US" dirty="0">
                <a:latin typeface="Amasis MT Pro" panose="020B0604020202020204" pitchFamily="18" charset="0"/>
              </a:rPr>
              <a:t>Daniel Miessler SecLists</a:t>
            </a:r>
          </a:p>
          <a:p>
            <a:pPr lvl="1"/>
            <a:r>
              <a:rPr lang="en-US" sz="1800" dirty="0">
                <a:latin typeface="Amasis MT Pro" panose="020B0604020202020204" pitchFamily="18" charset="0"/>
              </a:rPr>
              <a:t>Usernames (</a:t>
            </a:r>
            <a:r>
              <a:rPr lang="en-US" sz="1800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en-US" sz="1800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en-US" sz="1800" dirty="0">
                <a:latin typeface="Amasis MT Pro" panose="020B0604020202020204" pitchFamily="18" charset="0"/>
              </a:rPr>
              <a:t>Passwords (</a:t>
            </a:r>
            <a:r>
              <a:rPr lang="en-US" sz="1800" dirty="0">
                <a:latin typeface="Amasis MT Pro" panose="020B0604020202020204" pitchFamily="18" charset="0"/>
                <a:hlinkClick r:id="rId5"/>
              </a:rPr>
              <a:t>link</a:t>
            </a:r>
            <a:r>
              <a:rPr lang="en-US" sz="1800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en-US" sz="1800" cap="none" dirty="0">
                <a:latin typeface="Amasis MT Pro" panose="020B0604020202020204" pitchFamily="18" charset="0"/>
              </a:rPr>
              <a:t>Default Credentials (</a:t>
            </a:r>
            <a:r>
              <a:rPr lang="en-US" sz="1800" cap="none" dirty="0">
                <a:latin typeface="Amasis MT Pro" panose="020B0604020202020204" pitchFamily="18" charset="0"/>
                <a:hlinkClick r:id="rId6"/>
              </a:rPr>
              <a:t>link</a:t>
            </a:r>
            <a:r>
              <a:rPr lang="en-US" sz="1800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sz="2000" dirty="0">
                <a:latin typeface="Amasis MT Pro" panose="020B0604020202020204" pitchFamily="18" charset="0"/>
              </a:rPr>
              <a:t>IoT Default Passwords (</a:t>
            </a:r>
            <a:r>
              <a:rPr lang="en-US" sz="2000" dirty="0">
                <a:latin typeface="Amasis MT Pro" panose="020B0604020202020204" pitchFamily="18" charset="0"/>
                <a:hlinkClick r:id="rId7"/>
              </a:rPr>
              <a:t>link</a:t>
            </a:r>
            <a:r>
              <a:rPr lang="en-US" sz="2000" dirty="0">
                <a:latin typeface="Amasis MT Pro" panose="020B0604020202020204" pitchFamily="18" charset="0"/>
              </a:rPr>
              <a:t>)</a:t>
            </a:r>
            <a:endParaRPr lang="en-US" sz="2000" cap="none" dirty="0">
              <a:latin typeface="Amasis MT Pro" panose="020B0604020202020204" pitchFamily="18" charset="0"/>
            </a:endParaRP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099F80BF-2124-489A-A061-FCA32517F22A}"/>
              </a:ext>
            </a:extLst>
          </p:cNvPr>
          <p:cNvSpPr/>
          <p:nvPr/>
        </p:nvSpPr>
        <p:spPr>
          <a:xfrm>
            <a:off x="4093029" y="5573485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36D42C6F-56C0-4863-8BEB-A3EC9DAC0D91}"/>
              </a:ext>
            </a:extLst>
          </p:cNvPr>
          <p:cNvSpPr/>
          <p:nvPr/>
        </p:nvSpPr>
        <p:spPr>
          <a:xfrm>
            <a:off x="3814354" y="2516776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E6FC19-51AE-B34A-AFB7-04D8ADA8D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54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94073763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Insecure</a:t>
            </a:r>
            <a:br>
              <a:rPr lang="en-US" dirty="0"/>
            </a:br>
            <a:r>
              <a:rPr lang="en-US" dirty="0"/>
              <a:t>	Insecure Cameras – Is your camera secure ?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cap="none" dirty="0">
                <a:latin typeface="Amasis MT Pro" panose="020B0604020202020204" pitchFamily="18" charset="0"/>
              </a:rPr>
              <a:t>Browser edit (</a:t>
            </a:r>
            <a:r>
              <a:rPr lang="en-US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en-US" cap="none" dirty="0">
                <a:latin typeface="Amasis MT Pro" panose="020B0604020202020204" pitchFamily="18" charset="0"/>
              </a:rPr>
              <a:t>Portugal (</a:t>
            </a:r>
            <a:r>
              <a:rPr lang="en-US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pPr lvl="1"/>
            <a:endParaRPr lang="en-US" cap="none" dirty="0">
              <a:latin typeface="Amasis MT Pro" panose="020B0604020202020204" pitchFamily="18" charset="0"/>
            </a:endParaRPr>
          </a:p>
          <a:p>
            <a:endParaRPr lang="pt-PT" cap="none" dirty="0">
              <a:latin typeface="Amasis MT Pro" panose="020B06040202020202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B26EA0-B163-C56A-EAF4-4F4F8EF191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9522" y="2160589"/>
            <a:ext cx="2001670" cy="22760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F5774F6-2FF4-2370-A9B9-7C9628ADAB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1192" y="2160589"/>
            <a:ext cx="2003424" cy="22760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3A94B65-29B8-A94D-979F-93B4647C8A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03292" y="2160589"/>
            <a:ext cx="2001669" cy="23247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F35077E-C01D-5014-4F7C-EB69856F5B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89522" y="4485313"/>
            <a:ext cx="2001670" cy="229130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67EA78A-5C3D-FDA1-B4BB-DCD9B77B69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99868" y="4436631"/>
            <a:ext cx="1978892" cy="227604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FB13C6-9D5F-9665-7241-D99430F437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55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69253456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353DF-E08B-5139-444F-F7A34D2AC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Databreach</a:t>
            </a:r>
            <a:endParaRPr lang="pt-PT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FD1544-9FB1-0115-CB55-678A77ADC5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FD300D-9FE7-0986-5457-77A91091CE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56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39212805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Databreach</a:t>
            </a:r>
            <a:br>
              <a:rPr lang="en-US" dirty="0"/>
            </a:br>
            <a:r>
              <a:rPr lang="en-US" dirty="0"/>
              <a:t>	Is not a thing of the past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cap="none" dirty="0">
                <a:latin typeface="Amasis MT Pro" panose="020B0604020202020204" pitchFamily="18" charset="0"/>
              </a:rPr>
              <a:t>Troy Hunt</a:t>
            </a:r>
          </a:p>
          <a:p>
            <a:pPr lvl="1"/>
            <a:r>
              <a:rPr lang="en-US" sz="1800" cap="none" dirty="0">
                <a:latin typeface="Amasis MT Pro" panose="020B0604020202020204" pitchFamily="18" charset="0"/>
              </a:rPr>
              <a:t>HaveIBeenPwned (</a:t>
            </a:r>
            <a:r>
              <a:rPr lang="en-US" sz="1800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sz="1800" cap="none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en-US" sz="1800" dirty="0">
                <a:latin typeface="Amasis MT Pro" panose="020B0604020202020204" pitchFamily="18" charset="0"/>
              </a:rPr>
              <a:t>Pwned websites (</a:t>
            </a:r>
            <a:r>
              <a:rPr lang="en-US" sz="1800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en-US" sz="1800" dirty="0">
                <a:latin typeface="Amasis MT Pro" panose="020B0604020202020204" pitchFamily="18" charset="0"/>
              </a:rPr>
              <a:t>)</a:t>
            </a:r>
            <a:endParaRPr lang="en-US" sz="1800" cap="none" dirty="0">
              <a:latin typeface="Amasis MT Pro" panose="020B0604020202020204" pitchFamily="18" charset="0"/>
            </a:endParaRPr>
          </a:p>
          <a:p>
            <a:r>
              <a:rPr lang="en-US" cap="none" dirty="0">
                <a:latin typeface="Amasis MT Pro" panose="020B0604020202020204" pitchFamily="18" charset="0"/>
              </a:rPr>
              <a:t>Ashley Madison Breach 2015 (</a:t>
            </a:r>
            <a:r>
              <a:rPr lang="en-US" cap="none" dirty="0">
                <a:latin typeface="Amasis MT Pro" panose="020B0604020202020204" pitchFamily="18" charset="0"/>
                <a:hlinkClick r:id="rId5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en-US" sz="1800" cap="none" dirty="0">
                <a:latin typeface="Amasis MT Pro" panose="020B0604020202020204" pitchFamily="18" charset="0"/>
              </a:rPr>
              <a:t>When private data gets public</a:t>
            </a:r>
          </a:p>
          <a:p>
            <a:r>
              <a:rPr lang="en-US" dirty="0">
                <a:latin typeface="Amasis MT Pro" panose="020B0604020202020204" pitchFamily="18" charset="0"/>
              </a:rPr>
              <a:t>Piracy - Subtitles</a:t>
            </a:r>
          </a:p>
          <a:p>
            <a:pPr lvl="1"/>
            <a:r>
              <a:rPr lang="en-US" sz="1800" cap="none" dirty="0">
                <a:latin typeface="Amasis MT Pro" panose="020B0604020202020204" pitchFamily="18" charset="0"/>
              </a:rPr>
              <a:t>Don’t think you can hide – </a:t>
            </a:r>
            <a:r>
              <a:rPr lang="en-US" sz="1800" b="1" cap="none" dirty="0">
                <a:latin typeface="Amasis MT Pro" panose="020B0604020202020204" pitchFamily="18" charset="0"/>
              </a:rPr>
              <a:t>Illegal activities are tracked</a:t>
            </a:r>
            <a:endParaRPr lang="en-US" sz="1800" b="1" dirty="0">
              <a:latin typeface="Amasis MT Pro" panose="020B0604020202020204" pitchFamily="18" charset="0"/>
            </a:endParaRPr>
          </a:p>
          <a:p>
            <a:r>
              <a:rPr lang="en-US" dirty="0">
                <a:latin typeface="Amasis MT Pro" panose="020B0604020202020204" pitchFamily="18" charset="0"/>
              </a:rPr>
              <a:t>Companies are leaking all your information</a:t>
            </a:r>
          </a:p>
          <a:p>
            <a:pPr lvl="1"/>
            <a:r>
              <a:rPr lang="en-US" sz="1800" cap="none" dirty="0">
                <a:latin typeface="Amasis MT Pro" panose="020B0604020202020204" pitchFamily="18" charset="0"/>
              </a:rPr>
              <a:t>Compromised data: Dates of birth, Email addresses, Employers, Family structure, Genders, Income levels, Living costs, Marital statuses, Mothers maiden names, Names, Phone numbers, Physical addresses, Places of birth, Religions, Spouses names</a:t>
            </a:r>
            <a:endParaRPr lang="pt-PT" sz="1800" cap="none" dirty="0">
              <a:latin typeface="Amasis MT Pro" panose="020B06040202020202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B79AA6-46B4-8981-7A9F-CBB36BDA02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57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73506585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Databreach</a:t>
            </a:r>
            <a:br>
              <a:rPr lang="en-US" dirty="0"/>
            </a:br>
            <a:r>
              <a:rPr lang="en-US" dirty="0"/>
              <a:t>	Company credentials ?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1500" cap="none" dirty="0">
                <a:latin typeface="Amasis MT Pro" panose="020B0604020202020204" pitchFamily="18" charset="0"/>
              </a:rPr>
              <a:t>Source</a:t>
            </a:r>
          </a:p>
          <a:p>
            <a:pPr lvl="1"/>
            <a:r>
              <a:rPr lang="en-US" sz="1500" cap="none" dirty="0">
                <a:latin typeface="Amasis MT Pro" panose="020B0604020202020204" pitchFamily="18" charset="0"/>
              </a:rPr>
              <a:t>Publicly available list of credentials</a:t>
            </a:r>
          </a:p>
          <a:p>
            <a:pPr lvl="1"/>
            <a:r>
              <a:rPr lang="en-US" sz="1500" cap="none" dirty="0">
                <a:latin typeface="Amasis MT Pro" panose="020B0604020202020204" pitchFamily="18" charset="0"/>
              </a:rPr>
              <a:t>More than 10k credentials just for Bosch</a:t>
            </a:r>
          </a:p>
          <a:p>
            <a:r>
              <a:rPr lang="en-US" sz="1500" cap="none" dirty="0">
                <a:latin typeface="Amasis MT Pro" panose="020B0604020202020204" pitchFamily="18" charset="0"/>
              </a:rPr>
              <a:t>Information gathered</a:t>
            </a:r>
          </a:p>
          <a:p>
            <a:pPr lvl="1"/>
            <a:r>
              <a:rPr lang="en-US" sz="1500" dirty="0">
                <a:latin typeface="Amasis MT Pro" panose="020B0604020202020204" pitchFamily="18" charset="0"/>
              </a:rPr>
              <a:t>Rule of email/login</a:t>
            </a:r>
          </a:p>
          <a:p>
            <a:pPr lvl="2"/>
            <a:r>
              <a:rPr lang="en-US" sz="1500" cap="none" dirty="0">
                <a:latin typeface="Amasis MT Pro" panose="020B0604020202020204" pitchFamily="18" charset="0"/>
              </a:rPr>
              <a:t>(FirstName.LastName)@(Country).(company).com</a:t>
            </a:r>
          </a:p>
          <a:p>
            <a:pPr lvl="1"/>
            <a:r>
              <a:rPr lang="en-US" sz="1500" cap="none" dirty="0">
                <a:latin typeface="Amasis MT Pro" panose="020B0604020202020204" pitchFamily="18" charset="0"/>
              </a:rPr>
              <a:t>Rule of password complexity</a:t>
            </a:r>
          </a:p>
          <a:p>
            <a:pPr lvl="1"/>
            <a:r>
              <a:rPr lang="en-US" sz="1500" cap="none" dirty="0">
                <a:latin typeface="Amasis MT Pro" panose="020B0604020202020204" pitchFamily="18" charset="0"/>
              </a:rPr>
              <a:t>List of users</a:t>
            </a:r>
          </a:p>
          <a:p>
            <a:pPr lvl="2"/>
            <a:r>
              <a:rPr lang="en-US" sz="1500" dirty="0">
                <a:latin typeface="Amasis MT Pro" panose="020B0604020202020204" pitchFamily="18" charset="0"/>
              </a:rPr>
              <a:t>Phishing campaigns</a:t>
            </a:r>
          </a:p>
          <a:p>
            <a:pPr lvl="2"/>
            <a:r>
              <a:rPr lang="en-US" sz="1500" cap="none" dirty="0">
                <a:latin typeface="Amasis MT Pro" panose="020B0604020202020204" pitchFamily="18" charset="0"/>
              </a:rPr>
              <a:t>Brute force</a:t>
            </a:r>
          </a:p>
          <a:p>
            <a:pPr lvl="2"/>
            <a:r>
              <a:rPr lang="en-US" sz="1500" cap="none" dirty="0">
                <a:latin typeface="Amasis MT Pro" panose="020B0604020202020204" pitchFamily="18" charset="0"/>
              </a:rPr>
              <a:t>Look for those users on Social Media</a:t>
            </a:r>
          </a:p>
          <a:p>
            <a:r>
              <a:rPr lang="en-US" sz="1500" cap="none" dirty="0">
                <a:latin typeface="Amasis MT Pro" panose="020B0604020202020204" pitchFamily="18" charset="0"/>
              </a:rPr>
              <a:t>Added Problem</a:t>
            </a:r>
          </a:p>
          <a:p>
            <a:pPr lvl="1"/>
            <a:r>
              <a:rPr lang="en-US" sz="1500" cap="none" dirty="0">
                <a:latin typeface="Amasis MT Pro" panose="020B0604020202020204" pitchFamily="18" charset="0"/>
              </a:rPr>
              <a:t>Credentials reuse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0AB0B97-953E-BBB5-414B-5F61AEADB8AD}"/>
              </a:ext>
            </a:extLst>
          </p:cNvPr>
          <p:cNvGrpSpPr/>
          <p:nvPr/>
        </p:nvGrpSpPr>
        <p:grpSpPr>
          <a:xfrm>
            <a:off x="6305005" y="1429905"/>
            <a:ext cx="5320937" cy="5071044"/>
            <a:chOff x="6339840" y="1786956"/>
            <a:chExt cx="3239282" cy="4379674"/>
          </a:xfrm>
        </p:grpSpPr>
        <p:pic>
          <p:nvPicPr>
            <p:cNvPr id="4" name="Content Placeholder 7">
              <a:extLst>
                <a:ext uri="{FF2B5EF4-FFF2-40B4-BE49-F238E27FC236}">
                  <a16:creationId xmlns:a16="http://schemas.microsoft.com/office/drawing/2014/main" id="{5E75CE01-9289-ED56-9075-DDC347B100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39840" y="1997855"/>
              <a:ext cx="3239282" cy="4168775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F9DF81A-1504-412E-247B-120A7E4C27EE}"/>
                </a:ext>
              </a:extLst>
            </p:cNvPr>
            <p:cNvSpPr/>
            <p:nvPr/>
          </p:nvSpPr>
          <p:spPr>
            <a:xfrm>
              <a:off x="6339840" y="2001347"/>
              <a:ext cx="1790700" cy="14400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8F0BD1B-7B4D-2B76-99BA-62E36A084D89}"/>
                </a:ext>
              </a:extLst>
            </p:cNvPr>
            <p:cNvSpPr/>
            <p:nvPr/>
          </p:nvSpPr>
          <p:spPr>
            <a:xfrm>
              <a:off x="8138160" y="1997855"/>
              <a:ext cx="802520" cy="14400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A88C6E8-6041-5323-8BD4-16F14826F5F2}"/>
                </a:ext>
              </a:extLst>
            </p:cNvPr>
            <p:cNvSpPr txBox="1"/>
            <p:nvPr/>
          </p:nvSpPr>
          <p:spPr>
            <a:xfrm>
              <a:off x="6780019" y="1801143"/>
              <a:ext cx="10668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solidFill>
                    <a:srgbClr val="FF0000"/>
                  </a:solidFill>
                  <a:latin typeface="Amasis MT Pro" panose="02040504050005020304" pitchFamily="18" charset="0"/>
                </a:rPr>
                <a:t>Email/Login</a:t>
              </a:r>
              <a:endParaRPr lang="pt-PT" sz="800" dirty="0">
                <a:solidFill>
                  <a:srgbClr val="FF0000"/>
                </a:solidFill>
                <a:latin typeface="Amasis MT Pro" panose="02040504050005020304" pitchFamily="18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2B451E3-6EF6-E63D-5FBA-5F87B57D9724}"/>
                </a:ext>
              </a:extLst>
            </p:cNvPr>
            <p:cNvSpPr txBox="1"/>
            <p:nvPr/>
          </p:nvSpPr>
          <p:spPr>
            <a:xfrm>
              <a:off x="8138160" y="1786956"/>
              <a:ext cx="10668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solidFill>
                    <a:srgbClr val="FF0000"/>
                  </a:solidFill>
                  <a:latin typeface="Amasis MT Pro" panose="02040504050005020304" pitchFamily="18" charset="0"/>
                </a:rPr>
                <a:t>Password</a:t>
              </a:r>
              <a:endParaRPr lang="pt-PT" sz="800" dirty="0">
                <a:solidFill>
                  <a:srgbClr val="FF0000"/>
                </a:solidFill>
                <a:latin typeface="Amasis MT Pro" panose="02040504050005020304" pitchFamily="18" charset="0"/>
              </a:endParaRPr>
            </a:p>
          </p:txBody>
        </p:sp>
      </p:grp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F58B861-2AB2-BADF-EDDB-A5972A4E99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58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40874308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Databreach</a:t>
            </a:r>
            <a:br>
              <a:rPr lang="en-US" dirty="0"/>
            </a:br>
            <a:r>
              <a:rPr lang="en-US" dirty="0"/>
              <a:t>	Portuguese domain examples (2018)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pt-PT" sz="1600" cap="none" dirty="0">
                <a:latin typeface="Amasis MT Pro" panose="020B0604020202020204" pitchFamily="18" charset="0"/>
              </a:rPr>
              <a:t>uminho.pt - Universidade do Minho</a:t>
            </a:r>
          </a:p>
          <a:p>
            <a:r>
              <a:rPr lang="pt-PT" sz="1600" cap="none" dirty="0">
                <a:latin typeface="Amasis MT Pro" panose="020B0604020202020204" pitchFamily="18" charset="0"/>
              </a:rPr>
              <a:t>adv.oa.pt - Ordem dos Advogados</a:t>
            </a:r>
          </a:p>
          <a:p>
            <a:r>
              <a:rPr lang="pt-PT" sz="1600" cap="none" dirty="0">
                <a:latin typeface="Amasis MT Pro" panose="020B0604020202020204" pitchFamily="18" charset="0"/>
              </a:rPr>
              <a:t>pj.pt - Policia Judiciária</a:t>
            </a:r>
          </a:p>
          <a:p>
            <a:r>
              <a:rPr lang="pt-PT" sz="1600" cap="none" dirty="0">
                <a:latin typeface="Amasis MT Pro" panose="020B0604020202020204" pitchFamily="18" charset="0"/>
              </a:rPr>
              <a:t>mail.exercito.pt - Exército</a:t>
            </a:r>
          </a:p>
          <a:p>
            <a:r>
              <a:rPr lang="pt-PT" sz="1600" cap="none" dirty="0">
                <a:latin typeface="Amasis MT Pro" panose="020B0604020202020204" pitchFamily="18" charset="0"/>
              </a:rPr>
              <a:t>cm-braga.pt - Câmara Municipal de Braga</a:t>
            </a:r>
          </a:p>
          <a:p>
            <a:r>
              <a:rPr lang="pt-PT" sz="1600" cap="none" dirty="0">
                <a:latin typeface="Amasis MT Pro" panose="020B0604020202020204" pitchFamily="18" charset="0"/>
              </a:rPr>
              <a:t>cm-guimaraes.pt - Câmara Municipal de Guimarães</a:t>
            </a:r>
          </a:p>
          <a:p>
            <a:r>
              <a:rPr lang="pt-PT" sz="1600" cap="none" dirty="0">
                <a:latin typeface="Amasis MT Pro" panose="020B0604020202020204" pitchFamily="18" charset="0"/>
              </a:rPr>
              <a:t>psd.pt - Partido Social Democrata</a:t>
            </a:r>
          </a:p>
          <a:p>
            <a:r>
              <a:rPr lang="pt-PT" sz="1600" cap="none" dirty="0">
                <a:latin typeface="Amasis MT Pro" panose="020B0604020202020204" pitchFamily="18" charset="0"/>
              </a:rPr>
              <a:t>ps.pt - Partido Socialista</a:t>
            </a:r>
          </a:p>
          <a:p>
            <a:r>
              <a:rPr lang="pt-PT" sz="1600" cap="none" dirty="0">
                <a:latin typeface="Amasis MT Pro" panose="020B0604020202020204" pitchFamily="18" charset="0"/>
              </a:rPr>
              <a:t>fcporto.pt - Futebol Clube do Porto</a:t>
            </a:r>
          </a:p>
          <a:p>
            <a:r>
              <a:rPr lang="pt-PT" sz="1600" cap="none" dirty="0">
                <a:latin typeface="Amasis MT Pro" panose="020B0604020202020204" pitchFamily="18" charset="0"/>
              </a:rPr>
              <a:t>min.justiça - Ministério da Justiça</a:t>
            </a:r>
          </a:p>
          <a:p>
            <a:endParaRPr lang="pt-PT" sz="1600" dirty="0">
              <a:latin typeface="Amasis MT Pro" panose="020B0604020202020204" pitchFamily="18" charset="0"/>
            </a:endParaRPr>
          </a:p>
          <a:p>
            <a:r>
              <a:rPr lang="pt-PT" sz="1600" cap="none" dirty="0">
                <a:latin typeface="Amasis MT Pro" panose="020B0604020202020204" pitchFamily="18" charset="0"/>
              </a:rPr>
              <a:t>Were these the sources for criminal “hacker” Rui Pinto 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169D1D-2A8C-D525-CB79-4BC84FAB9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59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5850054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65777-9950-41FF-C4F1-DCFAF627B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Laws</a:t>
            </a:r>
            <a:br>
              <a:rPr lang="en-US" dirty="0"/>
            </a:br>
            <a:r>
              <a:rPr lang="en-US" dirty="0"/>
              <a:t>	Portuguese Law and Organizations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AF3405-B50D-8DD1-06B0-90D32A1508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Amasis MT Pro" panose="02040504050005020304" pitchFamily="18" charset="0"/>
              </a:rPr>
              <a:t>Laws</a:t>
            </a:r>
          </a:p>
          <a:p>
            <a:pPr lvl="1"/>
            <a:r>
              <a:rPr lang="en-US" dirty="0">
                <a:latin typeface="Amasis MT Pro" panose="02040504050005020304" pitchFamily="18" charset="0"/>
              </a:rPr>
              <a:t>Diário República Eletrónico (</a:t>
            </a:r>
            <a:r>
              <a:rPr lang="en-US" dirty="0">
                <a:latin typeface="Amasis MT Pro" panose="02040504050005020304" pitchFamily="18" charset="0"/>
                <a:hlinkClick r:id="rId2"/>
              </a:rPr>
              <a:t>link</a:t>
            </a:r>
            <a:r>
              <a:rPr lang="en-US" dirty="0">
                <a:latin typeface="Amasis MT Pro" panose="02040504050005020304" pitchFamily="18" charset="0"/>
              </a:rPr>
              <a:t>)</a:t>
            </a:r>
          </a:p>
          <a:p>
            <a:pPr lvl="1"/>
            <a:r>
              <a:rPr lang="en-US" dirty="0">
                <a:latin typeface="Amasis MT Pro" panose="02040504050005020304" pitchFamily="18" charset="0"/>
              </a:rPr>
              <a:t>ANACOM (</a:t>
            </a:r>
            <a:r>
              <a:rPr lang="en-US" dirty="0">
                <a:latin typeface="Amasis MT Pro" panose="02040504050005020304" pitchFamily="18" charset="0"/>
                <a:hlinkClick r:id="rId3"/>
              </a:rPr>
              <a:t>link</a:t>
            </a:r>
            <a:r>
              <a:rPr lang="en-US" dirty="0">
                <a:latin typeface="Amasis MT Pro" panose="02040504050005020304" pitchFamily="18" charset="0"/>
              </a:rPr>
              <a:t>)</a:t>
            </a:r>
          </a:p>
          <a:p>
            <a:r>
              <a:rPr lang="pt-PT" dirty="0">
                <a:latin typeface="Amasis MT Pro" panose="02040504050005020304" pitchFamily="18" charset="0"/>
              </a:rPr>
              <a:t>Organizations</a:t>
            </a:r>
          </a:p>
          <a:p>
            <a:pPr lvl="1"/>
            <a:r>
              <a:rPr lang="pt-PT" dirty="0">
                <a:latin typeface="Amasis MT Pro" panose="02040504050005020304" pitchFamily="18" charset="0"/>
              </a:rPr>
              <a:t>CNCS – Centro Nacional de Cibersegurança (</a:t>
            </a:r>
            <a:r>
              <a:rPr lang="pt-PT" dirty="0">
                <a:latin typeface="Amasis MT Pro" panose="02040504050005020304" pitchFamily="18" charset="0"/>
                <a:hlinkClick r:id="rId4"/>
              </a:rPr>
              <a:t>link</a:t>
            </a:r>
            <a:r>
              <a:rPr lang="pt-PT" dirty="0">
                <a:latin typeface="Amasis MT Pro" panose="02040504050005020304" pitchFamily="18" charset="0"/>
              </a:rPr>
              <a:t>)</a:t>
            </a:r>
          </a:p>
          <a:p>
            <a:pPr lvl="2"/>
            <a:r>
              <a:rPr lang="en-US" sz="1600" dirty="0">
                <a:latin typeface="Amasis MT Pro" panose="02040504050005020304" pitchFamily="18" charset="0"/>
              </a:rPr>
              <a:t>Incident Notification (</a:t>
            </a:r>
            <a:r>
              <a:rPr lang="en-US" sz="1600" dirty="0">
                <a:latin typeface="Amasis MT Pro" panose="02040504050005020304" pitchFamily="18" charset="0"/>
                <a:hlinkClick r:id="rId5"/>
              </a:rPr>
              <a:t>link</a:t>
            </a:r>
            <a:r>
              <a:rPr lang="en-US" sz="1600" dirty="0">
                <a:latin typeface="Amasis MT Pro" panose="02040504050005020304" pitchFamily="18" charset="0"/>
              </a:rPr>
              <a:t>)</a:t>
            </a:r>
          </a:p>
          <a:p>
            <a:pPr lvl="2"/>
            <a:r>
              <a:rPr lang="en-US" sz="1600" dirty="0">
                <a:latin typeface="Amasis MT Pro" panose="02040504050005020304" pitchFamily="18" charset="0"/>
              </a:rPr>
              <a:t>CERT.PT (</a:t>
            </a:r>
            <a:r>
              <a:rPr lang="en-US" sz="1600" dirty="0">
                <a:latin typeface="Amasis MT Pro" panose="02040504050005020304" pitchFamily="18" charset="0"/>
                <a:hlinkClick r:id="rId6"/>
              </a:rPr>
              <a:t>link</a:t>
            </a:r>
            <a:r>
              <a:rPr lang="en-US" sz="1600" dirty="0">
                <a:latin typeface="Amasis MT Pro" panose="02040504050005020304" pitchFamily="18" charset="0"/>
              </a:rPr>
              <a:t>)</a:t>
            </a:r>
          </a:p>
          <a:p>
            <a:pPr lvl="1"/>
            <a:r>
              <a:rPr lang="pt-PT" dirty="0">
                <a:latin typeface="Amasis MT Pro" panose="02040504050005020304" pitchFamily="18" charset="0"/>
              </a:rPr>
              <a:t>Unidade Nacional de Combate ao Cibercrime e à Criminalidade Tecnológica (UNC3T) (</a:t>
            </a:r>
            <a:r>
              <a:rPr lang="pt-PT" dirty="0">
                <a:latin typeface="Amasis MT Pro" panose="02040504050005020304" pitchFamily="18" charset="0"/>
                <a:hlinkClick r:id="rId7"/>
              </a:rPr>
              <a:t>link</a:t>
            </a:r>
            <a:r>
              <a:rPr lang="pt-PT" dirty="0">
                <a:latin typeface="Amasis MT Pro" panose="02040504050005020304" pitchFamily="18" charset="0"/>
              </a:rPr>
              <a:t>)</a:t>
            </a:r>
            <a:endParaRPr lang="en-US" dirty="0">
              <a:latin typeface="Amasis MT Pro" panose="02040504050005020304" pitchFamily="18" charset="0"/>
            </a:endParaRPr>
          </a:p>
          <a:p>
            <a:pPr lvl="1"/>
            <a:r>
              <a:rPr lang="pt-PT" dirty="0">
                <a:latin typeface="Amasis MT Pro" panose="02040504050005020304" pitchFamily="18" charset="0"/>
              </a:rPr>
              <a:t>Ministério Público (</a:t>
            </a:r>
            <a:r>
              <a:rPr lang="pt-PT" dirty="0">
                <a:latin typeface="Amasis MT Pro" panose="02040504050005020304" pitchFamily="18" charset="0"/>
                <a:hlinkClick r:id="rId8"/>
              </a:rPr>
              <a:t>link</a:t>
            </a:r>
            <a:r>
              <a:rPr lang="pt-PT" dirty="0">
                <a:latin typeface="Amasis MT Pro" panose="02040504050005020304" pitchFamily="18" charset="0"/>
              </a:rPr>
              <a:t>)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24384FA8-8685-4406-B5DD-8FCF984B6211}"/>
              </a:ext>
            </a:extLst>
          </p:cNvPr>
          <p:cNvSpPr/>
          <p:nvPr/>
        </p:nvSpPr>
        <p:spPr>
          <a:xfrm>
            <a:off x="4450080" y="2664822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FEB94A28-57AE-4289-94FF-5B68D4746609}"/>
              </a:ext>
            </a:extLst>
          </p:cNvPr>
          <p:cNvSpPr/>
          <p:nvPr/>
        </p:nvSpPr>
        <p:spPr>
          <a:xfrm>
            <a:off x="2917998" y="3043645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6FBED2F7-70CF-4222-B48C-64B343580710}"/>
              </a:ext>
            </a:extLst>
          </p:cNvPr>
          <p:cNvSpPr/>
          <p:nvPr/>
        </p:nvSpPr>
        <p:spPr>
          <a:xfrm>
            <a:off x="5856515" y="3809999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18AF0BFC-C782-467D-919F-DCA527CB3C45}"/>
              </a:ext>
            </a:extLst>
          </p:cNvPr>
          <p:cNvSpPr/>
          <p:nvPr/>
        </p:nvSpPr>
        <p:spPr>
          <a:xfrm>
            <a:off x="4275909" y="4178920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DC7A1C52-2C1F-4E8E-96AC-67D36A5B2CF0}"/>
              </a:ext>
            </a:extLst>
          </p:cNvPr>
          <p:cNvSpPr/>
          <p:nvPr/>
        </p:nvSpPr>
        <p:spPr>
          <a:xfrm>
            <a:off x="3266340" y="4542503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7FFF1755-EB09-45FE-AF41-2F54B57ABD08}"/>
              </a:ext>
            </a:extLst>
          </p:cNvPr>
          <p:cNvSpPr/>
          <p:nvPr/>
        </p:nvSpPr>
        <p:spPr>
          <a:xfrm>
            <a:off x="3640807" y="5543005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92F13513-1E4E-4733-A91C-C9CB00322C9A}"/>
              </a:ext>
            </a:extLst>
          </p:cNvPr>
          <p:cNvSpPr/>
          <p:nvPr/>
        </p:nvSpPr>
        <p:spPr>
          <a:xfrm>
            <a:off x="2024743" y="5177245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258252AA-F9E0-07C9-197B-B5D04BC2B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09883999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353DF-E08B-5139-444F-F7A34D2AC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Free to Share</a:t>
            </a:r>
            <a:endParaRPr lang="pt-PT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FD1544-9FB1-0115-CB55-678A77ADC5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FD300D-9FE7-0986-5457-77A91091CE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60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51435462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License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cap="none" dirty="0">
                <a:latin typeface="Amasis MT Pro" panose="020B0604020202020204" pitchFamily="18" charset="0"/>
              </a:rPr>
              <a:t>Feel free to use/modify/share</a:t>
            </a:r>
          </a:p>
          <a:p>
            <a:r>
              <a:rPr lang="en-US" dirty="0">
                <a:latin typeface="Amasis MT Pro" panose="020B0604020202020204" pitchFamily="18" charset="0"/>
              </a:rPr>
              <a:t>Teach someone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Improve awareness</a:t>
            </a:r>
          </a:p>
          <a:p>
            <a:endParaRPr lang="pt-PT" cap="none" dirty="0">
              <a:latin typeface="Amasis MT Pro" panose="020B06040202020202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8DBD03-E37B-2424-854F-F99468527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61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46463061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353DF-E08B-5139-444F-F7A34D2AC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Wifi</a:t>
            </a:r>
            <a:endParaRPr lang="pt-PT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FD1544-9FB1-0115-CB55-678A77ADC5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97E019-ACF3-4A9A-A8D0-2546E4704E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62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09197728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Wifi</a:t>
            </a:r>
            <a:br>
              <a:rPr lang="en-US" dirty="0"/>
            </a:br>
            <a:r>
              <a:rPr lang="en-US" dirty="0"/>
              <a:t>	World Map - </a:t>
            </a:r>
            <a:r>
              <a:rPr lang="pt-PT" dirty="0"/>
              <a:t>WiFi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cap="none" dirty="0">
                <a:latin typeface="Amasis MT Pro" panose="020B0604020202020204" pitchFamily="18" charset="0"/>
              </a:rPr>
              <a:t>Wigle – shell5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https://wigle.net/map?maplat=41.53443897842117&amp;maplon=-8.437174307569958&amp;mapzoom=21&amp;coloring=density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mac address lookup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https://dnschecker.org/mac-lookup.php?query=68-cc-6e-c0-c7-e1</a:t>
            </a:r>
          </a:p>
          <a:p>
            <a:endParaRPr lang="en-US" cap="none" dirty="0">
              <a:latin typeface="Amasis MT Pro" panose="020B0604020202020204" pitchFamily="18" charset="0"/>
            </a:endParaRPr>
          </a:p>
          <a:p>
            <a:endParaRPr lang="pt-PT" cap="none" dirty="0">
              <a:latin typeface="Amasis MT Pro" panose="020B06040202020202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BFE97A-B17F-E4D0-2CE6-922EC19EE0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9810" y="4317124"/>
            <a:ext cx="6800825" cy="2834271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979176-EC47-A729-7081-038D3335F4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63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47847560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353DF-E08B-5139-444F-F7A34D2AC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Hacker Mentality</a:t>
            </a:r>
            <a:endParaRPr lang="pt-PT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FD1544-9FB1-0115-CB55-678A77ADC5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56EF43-8D6F-DBB9-DA7B-38B7F600F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64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44413056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Penetration Test</a:t>
            </a:r>
            <a:br>
              <a:rPr lang="en-US" dirty="0"/>
            </a:br>
            <a:r>
              <a:rPr lang="en-US" dirty="0"/>
              <a:t>	Portugal – Ministério da Justiça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cap="none" dirty="0">
                <a:latin typeface="Amasis MT Pro" panose="020B0604020202020204" pitchFamily="18" charset="0"/>
              </a:rPr>
              <a:t>How safe is our information?</a:t>
            </a:r>
          </a:p>
          <a:p>
            <a:endParaRPr lang="en-US" sz="1000" cap="none" dirty="0">
              <a:latin typeface="Amasis MT Pro" panose="020B0604020202020204" pitchFamily="18" charset="0"/>
            </a:endParaRPr>
          </a:p>
          <a:p>
            <a:r>
              <a:rPr lang="en-US" cap="none" dirty="0">
                <a:latin typeface="Amasis MT Pro" panose="020B0604020202020204" pitchFamily="18" charset="0"/>
              </a:rPr>
              <a:t>Site URL: https://www.automovelonline.mj.pt/AutoOnline</a:t>
            </a:r>
            <a:r>
              <a:rPr lang="en-US" b="1" cap="none" dirty="0">
                <a:solidFill>
                  <a:srgbClr val="FF0000"/>
                </a:solidFill>
                <a:latin typeface="Amasis MT Pro" panose="020B0604020202020204" pitchFamily="18" charset="0"/>
              </a:rPr>
              <a:t>Prod</a:t>
            </a:r>
            <a:r>
              <a:rPr lang="en-US" cap="none" dirty="0">
                <a:latin typeface="Amasis MT Pro" panose="020B0604020202020204" pitchFamily="18" charset="0"/>
              </a:rPr>
              <a:t>/</a:t>
            </a:r>
            <a:endParaRPr lang="en-US" dirty="0">
              <a:latin typeface="Amasis MT Pro" panose="020B0604020202020204" pitchFamily="18" charset="0"/>
            </a:endParaRPr>
          </a:p>
          <a:p>
            <a:pPr lvl="1"/>
            <a:r>
              <a:rPr lang="en-US" cap="none" dirty="0">
                <a:latin typeface="Amasis MT Pro" panose="020B0604020202020204" pitchFamily="18" charset="0"/>
              </a:rPr>
              <a:t>Is there a </a:t>
            </a:r>
            <a:r>
              <a:rPr lang="en-US" b="1" cap="none" dirty="0">
                <a:solidFill>
                  <a:srgbClr val="FF0000"/>
                </a:solidFill>
                <a:latin typeface="Amasis MT Pro" panose="020B0604020202020204" pitchFamily="18" charset="0"/>
              </a:rPr>
              <a:t>DEV</a:t>
            </a:r>
            <a:r>
              <a:rPr lang="en-US" cap="none" dirty="0">
                <a:latin typeface="Amasis MT Pro" panose="020B0604020202020204" pitchFamily="18" charset="0"/>
              </a:rPr>
              <a:t> site?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Error shows software and version (Apache Tomcat/8.0.41)</a:t>
            </a:r>
          </a:p>
          <a:p>
            <a:pPr lvl="1"/>
            <a:r>
              <a:rPr lang="en-US" cap="none" dirty="0">
                <a:latin typeface="Amasis MT Pro" panose="020B0604020202020204" pitchFamily="18" charset="0"/>
              </a:rPr>
              <a:t>Are there exploits? Exploit Database (</a:t>
            </a:r>
            <a:r>
              <a:rPr lang="en-US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endParaRPr lang="en-US" sz="1000" cap="none" dirty="0">
              <a:latin typeface="Amasis MT Pro" panose="020B0604020202020204" pitchFamily="18" charset="0"/>
            </a:endParaRPr>
          </a:p>
          <a:p>
            <a:r>
              <a:rPr lang="en-US" cap="none" dirty="0">
                <a:latin typeface="Amasis MT Pro" panose="020B0604020202020204" pitchFamily="18" charset="0"/>
              </a:rPr>
              <a:t>Automatic testing website (</a:t>
            </a:r>
            <a:r>
              <a:rPr lang="en-US" cap="none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endParaRPr lang="en-US" sz="1000" cap="none" dirty="0">
              <a:latin typeface="Amasis MT Pro" panose="020B0604020202020204" pitchFamily="18" charset="0"/>
            </a:endParaRPr>
          </a:p>
          <a:p>
            <a:r>
              <a:rPr lang="pt-PT" dirty="0">
                <a:latin typeface="Amasis MT Pro" panose="020B0604020202020204" pitchFamily="18" charset="0"/>
              </a:rPr>
              <a:t>Are these tests legal?</a:t>
            </a:r>
          </a:p>
          <a:p>
            <a:pPr lvl="1"/>
            <a:r>
              <a:rPr lang="pt-PT" cap="none" dirty="0">
                <a:latin typeface="Amasis MT Pro" panose="020B0604020202020204" pitchFamily="18" charset="0"/>
              </a:rPr>
              <a:t>If you don’t own the site, it’s usually not legal or allowed.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FC4052-F763-0E81-D4CC-AACA270A96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65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89191660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353DF-E08B-5139-444F-F7A34D2AC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Capture The Flag</a:t>
            </a:r>
            <a:endParaRPr lang="pt-PT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FD1544-9FB1-0115-CB55-678A77ADC5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6228EA-A588-2C3B-34ED-D7B9F2CB30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66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08624091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CTF</a:t>
            </a:r>
            <a:br>
              <a:rPr lang="en-US" dirty="0"/>
            </a:br>
            <a:r>
              <a:rPr lang="en-US" dirty="0"/>
              <a:t>	Capture The Flag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cap="none" dirty="0">
                <a:latin typeface="Amasis MT Pro" panose="020B0604020202020204" pitchFamily="18" charset="0"/>
              </a:rPr>
              <a:t>TryHackMe - https://tryhackme.com/</a:t>
            </a:r>
          </a:p>
          <a:p>
            <a:r>
              <a:rPr lang="sv-SE" cap="none" dirty="0">
                <a:latin typeface="Amasis MT Pro" panose="020B0604020202020204" pitchFamily="18" charset="0"/>
              </a:rPr>
              <a:t>HackTheBox - https://www.hackthebox.eu/</a:t>
            </a:r>
          </a:p>
          <a:p>
            <a:r>
              <a:rPr lang="sv-SE" cap="none" dirty="0">
                <a:latin typeface="Amasis MT Pro" panose="020B0604020202020204" pitchFamily="18" charset="0"/>
              </a:rPr>
              <a:t>VulnHub - https://www.vulnhub.com/</a:t>
            </a:r>
          </a:p>
          <a:p>
            <a:r>
              <a:rPr lang="sv-SE" cap="none" dirty="0">
                <a:latin typeface="Amasis MT Pro" panose="020B0604020202020204" pitchFamily="18" charset="0"/>
              </a:rPr>
              <a:t>OTW - https://overthewire.org/wargames/</a:t>
            </a:r>
          </a:p>
          <a:p>
            <a:r>
              <a:rPr lang="sv-SE" cap="none" dirty="0">
                <a:latin typeface="Amasis MT Pro" panose="020B0604020202020204" pitchFamily="18" charset="0"/>
              </a:rPr>
              <a:t>PicoCTF - https://picoctf.org/</a:t>
            </a:r>
          </a:p>
          <a:p>
            <a:r>
              <a:rPr lang="sv-SE" cap="none" dirty="0">
                <a:latin typeface="Amasis MT Pro" panose="020B0604020202020204" pitchFamily="18" charset="0"/>
              </a:rPr>
              <a:t>CryptoPals - https://cryptopals.com/</a:t>
            </a:r>
          </a:p>
          <a:p>
            <a:r>
              <a:rPr lang="sv-SE" cap="none" dirty="0">
                <a:latin typeface="Amasis MT Pro" panose="020B0604020202020204" pitchFamily="18" charset="0"/>
              </a:rPr>
              <a:t>CryptoHack - https://cryptohack.org/</a:t>
            </a:r>
          </a:p>
          <a:p>
            <a:endParaRPr lang="pt-PT" cap="none" dirty="0">
              <a:latin typeface="Amasis MT Pro" panose="020B06040202020202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5DAD61-A2D7-2BC3-D646-5B5956F6C1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67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7178795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CTF</a:t>
            </a:r>
            <a:br>
              <a:rPr lang="en-US" dirty="0"/>
            </a:br>
            <a:r>
              <a:rPr lang="en-US" dirty="0"/>
              <a:t>	THM – Try Hack Me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5523169" cy="388077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Try Hack Me (</a:t>
            </a:r>
            <a:r>
              <a:rPr lang="en-US" dirty="0">
                <a:hlinkClick r:id="rId3"/>
              </a:rPr>
              <a:t>link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TryHackMe is a free online platform for learning cyber security, using hands-on exercises and labs, all through your browser!</a:t>
            </a:r>
          </a:p>
          <a:p>
            <a:r>
              <a:rPr lang="en-US" dirty="0"/>
              <a:t>Learn</a:t>
            </a:r>
          </a:p>
          <a:p>
            <a:pPr lvl="1"/>
            <a:r>
              <a:rPr lang="en-US" dirty="0"/>
              <a:t>Our content is guided with interactive exercises based on real world scenarios, from hacking machines to investigating attacks, we've got you covered.</a:t>
            </a:r>
          </a:p>
          <a:p>
            <a:r>
              <a:rPr lang="en-US" dirty="0"/>
              <a:t>Practice</a:t>
            </a:r>
          </a:p>
          <a:p>
            <a:pPr lvl="1"/>
            <a:r>
              <a:rPr lang="en-US" dirty="0"/>
              <a:t>Put your knowledge into practice with gamified cyber security challenges.</a:t>
            </a:r>
          </a:p>
          <a:p>
            <a:r>
              <a:rPr lang="en-US" dirty="0"/>
              <a:t>Cost – Free or $10/month</a:t>
            </a:r>
          </a:p>
        </p:txBody>
      </p:sp>
      <p:pic>
        <p:nvPicPr>
          <p:cNvPr id="4" name="Content Placeholder 7">
            <a:extLst>
              <a:ext uri="{FF2B5EF4-FFF2-40B4-BE49-F238E27FC236}">
                <a16:creationId xmlns:a16="http://schemas.microsoft.com/office/drawing/2014/main" id="{22699691-1568-FB42-FEE3-91760F731A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1682" y="2160589"/>
            <a:ext cx="5252984" cy="4168799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492358-FE44-76EE-2CED-6F4E28A5FE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68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16545952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CTF</a:t>
            </a:r>
            <a:br>
              <a:rPr lang="en-US" dirty="0"/>
            </a:br>
            <a:r>
              <a:rPr lang="en-US" dirty="0"/>
              <a:t>	HTB –Hack The Box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5523169" cy="388077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Hack The Box (</a:t>
            </a:r>
            <a:r>
              <a:rPr lang="en-US" dirty="0">
                <a:hlinkClick r:id="rId3"/>
              </a:rPr>
              <a:t>link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Hack The Box is a massive, online cybersecurity training platform, allowing individuals, companies, universities and all kinds of organizations around the world  to level up their hacking skills.</a:t>
            </a:r>
          </a:p>
          <a:p>
            <a:r>
              <a:rPr lang="en-US" dirty="0"/>
              <a:t>Challenges</a:t>
            </a:r>
          </a:p>
          <a:p>
            <a:pPr lvl="1"/>
            <a:r>
              <a:rPr lang="en-US" dirty="0"/>
              <a:t>Hardware, Crypto, Pwn, Mobile, Reversing, Web, …</a:t>
            </a:r>
          </a:p>
          <a:p>
            <a:r>
              <a:rPr lang="en-US" dirty="0"/>
              <a:t>Machines / Tracks</a:t>
            </a:r>
          </a:p>
          <a:p>
            <a:r>
              <a:rPr lang="en-US" dirty="0"/>
              <a:t>Cost – Free / €12/month</a:t>
            </a:r>
          </a:p>
          <a:p>
            <a:r>
              <a:rPr lang="en-US" dirty="0"/>
              <a:t>Job Board</a:t>
            </a:r>
          </a:p>
          <a:p>
            <a:endParaRPr lang="en-US" dirty="0"/>
          </a:p>
        </p:txBody>
      </p:sp>
      <p:pic>
        <p:nvPicPr>
          <p:cNvPr id="5" name="Content Placeholder 9">
            <a:extLst>
              <a:ext uri="{FF2B5EF4-FFF2-40B4-BE49-F238E27FC236}">
                <a16:creationId xmlns:a16="http://schemas.microsoft.com/office/drawing/2014/main" id="{E7728206-D5A4-6852-F90E-45905627A7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5833" y="2160589"/>
            <a:ext cx="5643642" cy="396153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57AAB8-B916-38DE-D4A8-B40C166842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69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784301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353DF-E08B-5139-444F-F7A34D2AC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Search, and then search again</a:t>
            </a:r>
            <a:endParaRPr lang="pt-PT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FD1544-9FB1-0115-CB55-678A77ADC5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C6B391-637B-1A56-8237-13CD97E0F1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06482063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CTF</a:t>
            </a:r>
            <a:br>
              <a:rPr lang="en-US" dirty="0"/>
            </a:br>
            <a:r>
              <a:rPr lang="en-US" dirty="0"/>
              <a:t>	OTW –Over The Wire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5523169" cy="3880773"/>
          </a:xfrm>
        </p:spPr>
        <p:txBody>
          <a:bodyPr>
            <a:normAutofit/>
          </a:bodyPr>
          <a:lstStyle/>
          <a:p>
            <a:r>
              <a:rPr lang="en-US" dirty="0"/>
              <a:t>Over The Wire (</a:t>
            </a:r>
            <a:r>
              <a:rPr lang="en-US" dirty="0">
                <a:hlinkClick r:id="rId3"/>
              </a:rPr>
              <a:t>link</a:t>
            </a:r>
            <a:r>
              <a:rPr lang="en-US" dirty="0"/>
              <a:t>)</a:t>
            </a:r>
          </a:p>
          <a:p>
            <a:r>
              <a:rPr lang="en-US" dirty="0"/>
              <a:t>Linux and Web based games</a:t>
            </a:r>
          </a:p>
          <a:p>
            <a:pPr lvl="1"/>
            <a:r>
              <a:rPr lang="en-US" dirty="0"/>
              <a:t>Linux - Bandit </a:t>
            </a:r>
          </a:p>
          <a:p>
            <a:pPr lvl="1"/>
            <a:r>
              <a:rPr lang="en-US" dirty="0"/>
              <a:t>Web - Natas</a:t>
            </a:r>
          </a:p>
          <a:p>
            <a:endParaRPr lang="en-US" dirty="0"/>
          </a:p>
        </p:txBody>
      </p:sp>
      <p:pic>
        <p:nvPicPr>
          <p:cNvPr id="6" name="Content Placeholder 11">
            <a:extLst>
              <a:ext uri="{FF2B5EF4-FFF2-40B4-BE49-F238E27FC236}">
                <a16:creationId xmlns:a16="http://schemas.microsoft.com/office/drawing/2014/main" id="{0EE70D39-E8C0-577E-1FB8-A6D85204BA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5668" y="2160589"/>
            <a:ext cx="6181353" cy="388077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E0913A-F70F-7F99-2C39-E4B7F03966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70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9653187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Am I</a:t>
            </a:r>
            <a:br>
              <a:rPr lang="en-US" dirty="0"/>
            </a:br>
            <a:r>
              <a:rPr lang="en-US" dirty="0"/>
              <a:t>	Let’s OSINT me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cap="none" dirty="0">
                <a:latin typeface="Amasis MT Pro" panose="020B0604020202020204" pitchFamily="18" charset="0"/>
              </a:rPr>
              <a:t>Just got a name</a:t>
            </a:r>
          </a:p>
          <a:p>
            <a:pPr lvl="1"/>
            <a:r>
              <a:rPr lang="en-US" cap="none" dirty="0">
                <a:latin typeface="Amasis MT Pro" panose="020B0604020202020204" pitchFamily="18" charset="0"/>
              </a:rPr>
              <a:t>Pedro António Oliveira Vieira </a:t>
            </a:r>
          </a:p>
          <a:p>
            <a:r>
              <a:rPr lang="en-US" dirty="0">
                <a:latin typeface="Amasis MT Pro" panose="020B0604020202020204" pitchFamily="18" charset="0"/>
              </a:rPr>
              <a:t>Google (</a:t>
            </a:r>
            <a:r>
              <a:rPr lang="en-US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r>
              <a:rPr lang="en-US" dirty="0">
                <a:latin typeface="Amasis MT Pro" panose="020B0604020202020204" pitchFamily="18" charset="0"/>
              </a:rPr>
              <a:t>Google “Improved Search” (</a:t>
            </a:r>
            <a:r>
              <a:rPr lang="en-US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r>
              <a:rPr lang="en-US" dirty="0">
                <a:latin typeface="Amasis MT Pro" panose="020B0604020202020204" pitchFamily="18" charset="0"/>
              </a:rPr>
              <a:t>Google “Improved Search” (</a:t>
            </a:r>
            <a:r>
              <a:rPr lang="en-US" dirty="0">
                <a:latin typeface="Amasis MT Pro" panose="020B0604020202020204" pitchFamily="18" charset="0"/>
                <a:hlinkClick r:id="rId5"/>
              </a:rPr>
              <a:t>link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LinkedIn (</a:t>
            </a:r>
            <a:r>
              <a:rPr lang="en-US" cap="none" dirty="0">
                <a:latin typeface="Amasis MT Pro" panose="020B0604020202020204" pitchFamily="18" charset="0"/>
                <a:hlinkClick r:id="rId6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Public profile was showing way too much</a:t>
            </a:r>
            <a:endParaRPr lang="en-US" cap="none" dirty="0">
              <a:latin typeface="Amasis MT Pro" panose="020B0604020202020204" pitchFamily="18" charset="0"/>
            </a:endParaRPr>
          </a:p>
          <a:p>
            <a:endParaRPr lang="en-US" cap="none" dirty="0">
              <a:latin typeface="Amasis MT Pro" panose="020B0604020202020204" pitchFamily="18" charset="0"/>
            </a:endParaRPr>
          </a:p>
          <a:p>
            <a:r>
              <a:rPr lang="en-US" cap="none" dirty="0">
                <a:latin typeface="Amasis MT Pro" panose="020B0604020202020204" pitchFamily="18" charset="0"/>
              </a:rPr>
              <a:t>Certified</a:t>
            </a:r>
            <a:r>
              <a:rPr lang="en-US" dirty="0">
                <a:latin typeface="Amasis MT Pro" panose="020B0604020202020204" pitchFamily="18" charset="0"/>
              </a:rPr>
              <a:t> </a:t>
            </a:r>
            <a:r>
              <a:rPr lang="en-US" b="1" u="sng" cap="none" dirty="0">
                <a:latin typeface="Amasis MT Pro" panose="020B0604020202020204" pitchFamily="18" charset="0"/>
              </a:rPr>
              <a:t>Ethical</a:t>
            </a:r>
            <a:r>
              <a:rPr lang="en-US" cap="none" dirty="0">
                <a:latin typeface="Amasis MT Pro" panose="020B0604020202020204" pitchFamily="18" charset="0"/>
              </a:rPr>
              <a:t> Hacker (</a:t>
            </a:r>
            <a:r>
              <a:rPr lang="en-US" cap="none" dirty="0">
                <a:latin typeface="Amasis MT Pro" panose="020B0604020202020204" pitchFamily="18" charset="0"/>
                <a:hlinkClick r:id="rId7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pPr marL="0" indent="0">
              <a:buNone/>
            </a:pPr>
            <a:endParaRPr lang="pt-PT" cap="none" dirty="0">
              <a:latin typeface="Amasis MT Pro" panose="020B0604020202020204" pitchFamily="18" charset="0"/>
            </a:endParaRPr>
          </a:p>
        </p:txBody>
      </p:sp>
      <p:pic>
        <p:nvPicPr>
          <p:cNvPr id="7" name="Picture 6" descr="A person wearing sunglasses&#10;&#10;Description automatically generated with medium confidence">
            <a:extLst>
              <a:ext uri="{FF2B5EF4-FFF2-40B4-BE49-F238E27FC236}">
                <a16:creationId xmlns:a16="http://schemas.microsoft.com/office/drawing/2014/main" id="{76D9A650-7D6D-D8C5-DEB1-C584D88C37E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185" y="2160589"/>
            <a:ext cx="2143033" cy="3592427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9E2CCBCC-3FE3-4A26-A9B8-3EB642D56364}"/>
              </a:ext>
            </a:extLst>
          </p:cNvPr>
          <p:cNvSpPr/>
          <p:nvPr/>
        </p:nvSpPr>
        <p:spPr>
          <a:xfrm>
            <a:off x="2438400" y="3047999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82DCEAD1-6667-4563-9B30-3B6EF3C80DD7}"/>
              </a:ext>
            </a:extLst>
          </p:cNvPr>
          <p:cNvSpPr/>
          <p:nvPr/>
        </p:nvSpPr>
        <p:spPr>
          <a:xfrm>
            <a:off x="4345577" y="3429000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4248165D-2C04-4F60-8AEC-CF11BB2A10F2}"/>
              </a:ext>
            </a:extLst>
          </p:cNvPr>
          <p:cNvSpPr/>
          <p:nvPr/>
        </p:nvSpPr>
        <p:spPr>
          <a:xfrm>
            <a:off x="4345577" y="3833361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B70445BA-7C14-4364-B121-275B5F025BC0}"/>
              </a:ext>
            </a:extLst>
          </p:cNvPr>
          <p:cNvSpPr/>
          <p:nvPr/>
        </p:nvSpPr>
        <p:spPr>
          <a:xfrm>
            <a:off x="2612571" y="4223656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EBDDB120-0B92-46E6-A409-709C450E8C14}"/>
              </a:ext>
            </a:extLst>
          </p:cNvPr>
          <p:cNvSpPr/>
          <p:nvPr/>
        </p:nvSpPr>
        <p:spPr>
          <a:xfrm>
            <a:off x="4171406" y="5412772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CFCAD3-250C-11F7-F363-006870A1E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372793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are </a:t>
            </a:r>
            <a:r>
              <a:rPr lang="en-US" b="1" u="sng" dirty="0"/>
              <a:t>YOU</a:t>
            </a:r>
            <a:br>
              <a:rPr lang="en-US" dirty="0"/>
            </a:br>
            <a:r>
              <a:rPr lang="en-US" dirty="0"/>
              <a:t>	</a:t>
            </a:r>
            <a:r>
              <a:rPr lang="en-US" u="sng" dirty="0"/>
              <a:t>Search yourself</a:t>
            </a:r>
            <a:endParaRPr lang="pt-PT" u="sn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cap="none" dirty="0">
                <a:latin typeface="Amasis MT Pro" panose="020B0604020202020204" pitchFamily="18" charset="0"/>
              </a:rPr>
              <a:t>Search your name on Google and analyze the results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As you saw the search can be improved</a:t>
            </a:r>
          </a:p>
          <a:p>
            <a:pPr marL="0" indent="0">
              <a:buNone/>
            </a:pPr>
            <a:endParaRPr lang="en-US" sz="1100" cap="none" dirty="0">
              <a:latin typeface="Amasis MT Pro" panose="020B0604020202020204" pitchFamily="18" charset="0"/>
            </a:endParaRPr>
          </a:p>
          <a:p>
            <a:r>
              <a:rPr lang="en-US" cap="none" dirty="0">
                <a:latin typeface="Amasis MT Pro" panose="020B0604020202020204" pitchFamily="18" charset="0"/>
              </a:rPr>
              <a:t>Some results can/will include: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Family and Friends</a:t>
            </a:r>
          </a:p>
          <a:p>
            <a:pPr lvl="1"/>
            <a:r>
              <a:rPr lang="en-US" cap="none" dirty="0">
                <a:latin typeface="Amasis MT Pro" panose="020B0604020202020204" pitchFamily="18" charset="0"/>
              </a:rPr>
              <a:t>Work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School grades</a:t>
            </a:r>
          </a:p>
          <a:p>
            <a:pPr lvl="1"/>
            <a:r>
              <a:rPr lang="en-US" cap="none" dirty="0">
                <a:latin typeface="Amasis MT Pro" panose="020B0604020202020204" pitchFamily="18" charset="0"/>
              </a:rPr>
              <a:t>BI - Identity Card Number (yes)</a:t>
            </a:r>
          </a:p>
          <a:p>
            <a:pPr lvl="1"/>
            <a:r>
              <a:rPr lang="en-US" cap="none" dirty="0">
                <a:latin typeface="Amasis MT Pro" panose="020B0604020202020204" pitchFamily="18" charset="0"/>
              </a:rPr>
              <a:t>NIF – Tax Identification Number</a:t>
            </a:r>
          </a:p>
          <a:p>
            <a:endParaRPr lang="en-US" sz="1100" dirty="0">
              <a:latin typeface="Amasis MT Pro" panose="020B0604020202020204" pitchFamily="18" charset="0"/>
            </a:endParaRPr>
          </a:p>
          <a:p>
            <a:r>
              <a:rPr lang="en-US" cap="none" dirty="0">
                <a:latin typeface="Amasis MT Pro" panose="020B0604020202020204" pitchFamily="18" charset="0"/>
              </a:rPr>
              <a:t>That is typically information to </a:t>
            </a:r>
            <a:r>
              <a:rPr lang="en-US" b="1" cap="none" dirty="0">
                <a:latin typeface="Amasis MT Pro" panose="020B0604020202020204" pitchFamily="18" charset="0"/>
              </a:rPr>
              <a:t>verify </a:t>
            </a:r>
            <a:r>
              <a:rPr lang="en-US" b="1" dirty="0">
                <a:latin typeface="Amasis MT Pro" panose="020B0604020202020204" pitchFamily="18" charset="0"/>
              </a:rPr>
              <a:t>your identity</a:t>
            </a:r>
            <a:r>
              <a:rPr lang="en-US" dirty="0">
                <a:latin typeface="Amasis MT Pro" panose="020B0604020202020204" pitchFamily="18" charset="0"/>
              </a:rPr>
              <a:t> over a phone call.</a:t>
            </a:r>
            <a:endParaRPr lang="en-US" cap="none" dirty="0">
              <a:latin typeface="Amasis MT Pro" panose="020B0604020202020204" pitchFamily="18" charset="0"/>
            </a:endParaRPr>
          </a:p>
          <a:p>
            <a:pPr marL="0" indent="0">
              <a:buNone/>
            </a:pPr>
            <a:endParaRPr lang="en-US" cap="none" dirty="0">
              <a:latin typeface="Amasis MT Pro" panose="020B0604020202020204" pitchFamily="18" charset="0"/>
            </a:endParaRPr>
          </a:p>
          <a:p>
            <a:endParaRPr lang="pt-PT" cap="none" dirty="0">
              <a:latin typeface="Amasis MT Pro" panose="020B06040202020202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5D0C86-5F63-724F-817A-D215F41A3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191268545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TM02900688[[fn=Facet]]</Template>
  <TotalTime>167</TotalTime>
  <Words>3392</Words>
  <Application>Microsoft Office PowerPoint</Application>
  <PresentationFormat>Widescreen</PresentationFormat>
  <Paragraphs>655</Paragraphs>
  <Slides>70</Slides>
  <Notes>51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76" baseType="lpstr">
      <vt:lpstr>Amasis MT Pro</vt:lpstr>
      <vt:lpstr>Arial</vt:lpstr>
      <vt:lpstr>Calibri</vt:lpstr>
      <vt:lpstr>Trebuchet MS</vt:lpstr>
      <vt:lpstr>Wingdings 3</vt:lpstr>
      <vt:lpstr>Facet</vt:lpstr>
      <vt:lpstr>OSINT</vt:lpstr>
      <vt:lpstr>OSINT – Open-source intelligence  Digital Footprint</vt:lpstr>
      <vt:lpstr>Disclaimer &amp; Laws</vt:lpstr>
      <vt:lpstr>Disclaimer  Boring but necessary</vt:lpstr>
      <vt:lpstr>Disclaimer  Avoid illegal activities</vt:lpstr>
      <vt:lpstr>Laws  Portuguese Law and Organizations</vt:lpstr>
      <vt:lpstr>Search, and then search again</vt:lpstr>
      <vt:lpstr>Who Am I  Let’s OSINT me </vt:lpstr>
      <vt:lpstr>Who are YOU  Search yourself</vt:lpstr>
      <vt:lpstr>Search Engines   Internet is more than Google</vt:lpstr>
      <vt:lpstr>Google Dorks  Commonly used searches</vt:lpstr>
      <vt:lpstr>Search operators  Improve the search</vt:lpstr>
      <vt:lpstr>Search   Dork Examples – Pay slip</vt:lpstr>
      <vt:lpstr>Search   Dork Examples - Hacked</vt:lpstr>
      <vt:lpstr>Awareness</vt:lpstr>
      <vt:lpstr>Awareness  True stories – Healthy Meal</vt:lpstr>
      <vt:lpstr>Awareness  True stories – Quiet vacations</vt:lpstr>
      <vt:lpstr>Awareness  True stories – Store Credit</vt:lpstr>
      <vt:lpstr>Awareness  Life is hard</vt:lpstr>
      <vt:lpstr>Awareness   Browser F12</vt:lpstr>
      <vt:lpstr>OSINTing</vt:lpstr>
      <vt:lpstr>OSINT  Personal Information</vt:lpstr>
      <vt:lpstr>Deadly Social Media  The Final Hours of Pop Smoke</vt:lpstr>
      <vt:lpstr>OSINT  Tools &amp; more tools</vt:lpstr>
      <vt:lpstr>OSINT  Profiling</vt:lpstr>
      <vt:lpstr>OSINT  Profiling</vt:lpstr>
      <vt:lpstr>OSINT  Profiling - Professional</vt:lpstr>
      <vt:lpstr>OSINT PT</vt:lpstr>
      <vt:lpstr>OSINT  Portugal – Public contracts</vt:lpstr>
      <vt:lpstr>OSINT  Portugal – Vehicle Information</vt:lpstr>
      <vt:lpstr>OSINT  Portugal –Insurance Information</vt:lpstr>
      <vt:lpstr>OSINT  Portugal Specific</vt:lpstr>
      <vt:lpstr>OSINT GEO</vt:lpstr>
      <vt:lpstr>OSINT - Photos  Lots of Information</vt:lpstr>
      <vt:lpstr>OSINT - Photos  Metadata</vt:lpstr>
      <vt:lpstr>OSINT  (Reverse) Image search</vt:lpstr>
      <vt:lpstr>OSINT  Street View</vt:lpstr>
      <vt:lpstr>OSINT  Maps</vt:lpstr>
      <vt:lpstr>Search  Satellite View</vt:lpstr>
      <vt:lpstr>Search  Geolocation</vt:lpstr>
      <vt:lpstr>OSINT MEMORY</vt:lpstr>
      <vt:lpstr>Wayback Machine  Internet  in the past</vt:lpstr>
      <vt:lpstr>OSINT IOT</vt:lpstr>
      <vt:lpstr>Shodan  Search Engine for Internet Of Things</vt:lpstr>
      <vt:lpstr>Shodan  Internet of Things</vt:lpstr>
      <vt:lpstr>Shodan  Internet of Things</vt:lpstr>
      <vt:lpstr>Shodan  Internet of Things - Images</vt:lpstr>
      <vt:lpstr>Shodan  Industrial Control Systems</vt:lpstr>
      <vt:lpstr>Shodan  Portugal – Internet Exposure</vt:lpstr>
      <vt:lpstr>ONLINE SAFETY</vt:lpstr>
      <vt:lpstr>Helping Tools  Privacy</vt:lpstr>
      <vt:lpstr>Helping Tools  Safety</vt:lpstr>
      <vt:lpstr>Helping Tools  Reverse Tracking</vt:lpstr>
      <vt:lpstr>Passwords / Credentials  Please don’t share</vt:lpstr>
      <vt:lpstr>Insecure  Insecure Cameras – Is your camera secure ?</vt:lpstr>
      <vt:lpstr>Databreach</vt:lpstr>
      <vt:lpstr>Databreach  Is not a thing of the past</vt:lpstr>
      <vt:lpstr>Databreach  Company credentials ?</vt:lpstr>
      <vt:lpstr>Databreach  Portuguese domain examples (2018)</vt:lpstr>
      <vt:lpstr>Free to Share</vt:lpstr>
      <vt:lpstr>License</vt:lpstr>
      <vt:lpstr>Wifi</vt:lpstr>
      <vt:lpstr>Wifi  World Map - WiFi Networks</vt:lpstr>
      <vt:lpstr>Hacker Mentality</vt:lpstr>
      <vt:lpstr>Penetration Test  Portugal – Ministério da Justiça</vt:lpstr>
      <vt:lpstr>Capture The Flag</vt:lpstr>
      <vt:lpstr>CTF  Capture The Flag</vt:lpstr>
      <vt:lpstr>CTF  THM – Try Hack Me</vt:lpstr>
      <vt:lpstr>CTF  HTB –Hack The Box</vt:lpstr>
      <vt:lpstr>CTF  OTW –Over The Wire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OSINT</dc:title>
  <dc:creator>Pedro Vieira</dc:creator>
  <cp:lastModifiedBy>Pedro Vieira</cp:lastModifiedBy>
  <cp:revision>251</cp:revision>
  <cp:lastPrinted>2022-07-21T21:37:46Z</cp:lastPrinted>
  <dcterms:created xsi:type="dcterms:W3CDTF">2022-07-02T11:00:59Z</dcterms:created>
  <dcterms:modified xsi:type="dcterms:W3CDTF">2022-07-21T21:40:14Z</dcterms:modified>
</cp:coreProperties>
</file>